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5"/>
  </p:notesMasterIdLst>
  <p:sldIdLst>
    <p:sldId id="256" r:id="rId2"/>
    <p:sldId id="257" r:id="rId3"/>
    <p:sldId id="258" r:id="rId4"/>
    <p:sldId id="312" r:id="rId5"/>
    <p:sldId id="313" r:id="rId6"/>
    <p:sldId id="259" r:id="rId7"/>
    <p:sldId id="260" r:id="rId8"/>
    <p:sldId id="319" r:id="rId9"/>
    <p:sldId id="267" r:id="rId10"/>
    <p:sldId id="317" r:id="rId11"/>
    <p:sldId id="268" r:id="rId12"/>
    <p:sldId id="269" r:id="rId13"/>
    <p:sldId id="270" r:id="rId14"/>
    <p:sldId id="271" r:id="rId15"/>
    <p:sldId id="272" r:id="rId16"/>
    <p:sldId id="273" r:id="rId17"/>
    <p:sldId id="324" r:id="rId18"/>
    <p:sldId id="322" r:id="rId19"/>
    <p:sldId id="275" r:id="rId20"/>
    <p:sldId id="276" r:id="rId21"/>
    <p:sldId id="277" r:id="rId22"/>
    <p:sldId id="288" r:id="rId23"/>
    <p:sldId id="280" r:id="rId24"/>
    <p:sldId id="279" r:id="rId25"/>
    <p:sldId id="281" r:id="rId26"/>
    <p:sldId id="282" r:id="rId27"/>
    <p:sldId id="283" r:id="rId28"/>
    <p:sldId id="284" r:id="rId29"/>
    <p:sldId id="285" r:id="rId30"/>
    <p:sldId id="286" r:id="rId31"/>
    <p:sldId id="287" r:id="rId32"/>
    <p:sldId id="289" r:id="rId33"/>
    <p:sldId id="290" r:id="rId34"/>
    <p:sldId id="291" r:id="rId35"/>
    <p:sldId id="292" r:id="rId36"/>
    <p:sldId id="294" r:id="rId37"/>
    <p:sldId id="293" r:id="rId38"/>
    <p:sldId id="295" r:id="rId39"/>
    <p:sldId id="296" r:id="rId40"/>
    <p:sldId id="297" r:id="rId41"/>
    <p:sldId id="298" r:id="rId42"/>
    <p:sldId id="299" r:id="rId43"/>
    <p:sldId id="300" r:id="rId44"/>
    <p:sldId id="301" r:id="rId45"/>
    <p:sldId id="302" r:id="rId46"/>
    <p:sldId id="303" r:id="rId47"/>
    <p:sldId id="304" r:id="rId48"/>
    <p:sldId id="307" r:id="rId49"/>
    <p:sldId id="305" r:id="rId50"/>
    <p:sldId id="306" r:id="rId51"/>
    <p:sldId id="309" r:id="rId52"/>
    <p:sldId id="308" r:id="rId53"/>
    <p:sldId id="31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E9E0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90642" autoAdjust="0"/>
  </p:normalViewPr>
  <p:slideViewPr>
    <p:cSldViewPr>
      <p:cViewPr varScale="1">
        <p:scale>
          <a:sx n="61" d="100"/>
          <a:sy n="61" d="100"/>
        </p:scale>
        <p:origin x="-154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0FDF5-610E-4E5F-9041-377822A7D099}" type="datetimeFigureOut">
              <a:rPr lang="en-US" smtClean="0"/>
              <a:pPr/>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109C8-666D-4D2E-86FC-5150472EFB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http://www.youtube.com/watch?v=2kRwJJwxGZE (Roman Reports. First part deals with republic…then emperors.</a:t>
            </a:r>
            <a:r>
              <a:rPr lang="en-US" baseline="0" dirty="0" smtClean="0"/>
              <a:t> Maybe show twice.)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http://www.youtube.com/watch?v=CWCwnkdPPCc (gladiator school)</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http://www.youtube.com/watch?v=dfSTZUEH95Q&amp;feature=related (horrible histories </a:t>
            </a:r>
            <a:r>
              <a:rPr lang="en-US" dirty="0" err="1" smtClean="0"/>
              <a:t>colusium</a:t>
            </a:r>
            <a:r>
              <a:rPr lang="en-US" dirty="0" smtClean="0"/>
              <a:t>)</a:t>
            </a:r>
            <a:r>
              <a:rPr lang="en-US" baseline="0" dirty="0" smtClean="0"/>
              <a:t> http://www.youtube.com/watch?v=BIGyWwPcano&amp;list=UUAiABuhVSMZJMqyv4Ur5XqA&amp;index=20&amp;feature=plpp_video (gladiator song)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http://www.youtube.com/watch?v=nO1NN2OcVcg  http://www.youtube.com/watch?v=-cgfzaCja2c (both show examples of Christian</a:t>
            </a:r>
            <a:r>
              <a:rPr lang="en-US" baseline="0" dirty="0" smtClean="0"/>
              <a:t> persecution. The first is Nero’s human candles and the other is Christians </a:t>
            </a:r>
            <a:r>
              <a:rPr lang="en-US" baseline="0" dirty="0" err="1" smtClean="0"/>
              <a:t>vs</a:t>
            </a:r>
            <a:r>
              <a:rPr lang="en-US" baseline="0" dirty="0" smtClean="0"/>
              <a:t> lions. It’s horrible histories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http://www.youtube.com/watch?v=2kRwJJwxGZE(Roman Report, just reviewing how many emperors there were)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46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http://www.youtube.com/watch?v=XNwLDsOcG_0(crazy Caligula)http://www.youtube.com/watch?v=u6ESsouohLg (Elagabalus</a:t>
            </a:r>
            <a:r>
              <a:rPr lang="en-US" baseline="0" dirty="0" smtClean="0"/>
              <a:t> Lottery) http://www.youtube.com/watch?v=VFBPRoaOLp4 (Nero Love) http://www.youtube.com/watch?v=U1MMkZnr364&amp;feature=related (All emperors (I’m bad song))  (this one they loved. I had them write down facts and tell me which they though was the worst. There are more Elagabalus and Nero stuff online for Horrible Histories if you want it)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47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http://www.youtube.com/watch?v=jW3VZWjUVvw (barbarian magazine</a:t>
            </a:r>
            <a:r>
              <a:rPr lang="en-US" baseline="0" dirty="0" smtClean="0"/>
              <a:t> tells the different tribes)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http://www.youtube.com/watch?v=BZrjXEomBXM (</a:t>
            </a:r>
            <a:r>
              <a:rPr lang="en-US" dirty="0" err="1" smtClean="0"/>
              <a:t>rome</a:t>
            </a:r>
            <a:r>
              <a:rPr lang="en-US" dirty="0" smtClean="0"/>
              <a:t> </a:t>
            </a:r>
            <a:r>
              <a:rPr lang="en-US" dirty="0" err="1" smtClean="0"/>
              <a:t>vs</a:t>
            </a:r>
            <a:r>
              <a:rPr lang="en-US" dirty="0" smtClean="0"/>
              <a:t> </a:t>
            </a:r>
            <a:r>
              <a:rPr lang="en-US" dirty="0" err="1" smtClean="0"/>
              <a:t>carthae</a:t>
            </a:r>
            <a:r>
              <a:rPr lang="en-US" dirty="0" smtClean="0"/>
              <a:t> show at end maybe…)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http://www.youtube.com/watch?v=E1NFrNv0Jis&amp;list=UUAiABuhVSMZJMqyv4Ur5XqA&amp;index=46&amp;feature=plpp_video (Hannibal)</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http://www.youtube.com/watch?v=kXpOv_y5Y90 (Scipio </a:t>
            </a:r>
            <a:r>
              <a:rPr lang="en-US" dirty="0" err="1" smtClean="0"/>
              <a:t>vs</a:t>
            </a:r>
            <a:r>
              <a:rPr lang="en-US" dirty="0" smtClean="0"/>
              <a:t> Hannibal) http://www.youtube.com/watch?v=BZrjXEomBXM (another one)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http://www.youtube.com/watch?v=nPYuxReh7fM&amp;list=UUAiABuhVSMZJMqyv4Ur5XqA&amp;index=22&amp;feature=plpp_video (Caesar Video) Ask what facts they saw… http://www.youtube.com/watch?NR=1&amp;v=h214xRwk7j8&amp;feature=endscreen (and one more)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http://www.youtube.com/watch?v=eyq8uWvpbt4&amp;feature=related (crime watch)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http://www.youtube.com/watch?v=pNWWl9yeTrk&amp;feature=related</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http://www.youtube.com/watch?v=_bKQlQWyfzo (</a:t>
            </a:r>
            <a:r>
              <a:rPr lang="en-US" dirty="0" err="1" smtClean="0"/>
              <a:t>celtic</a:t>
            </a:r>
            <a:r>
              <a:rPr lang="en-US" dirty="0" smtClean="0"/>
              <a:t> vs. Romans technology.</a:t>
            </a:r>
            <a:r>
              <a:rPr lang="en-US" baseline="0" dirty="0" smtClean="0"/>
              <a:t> I use it to show how sophisticated Rome was) </a:t>
            </a:r>
            <a:endParaRPr lang="en-US" dirty="0"/>
          </a:p>
        </p:txBody>
      </p:sp>
      <p:sp>
        <p:nvSpPr>
          <p:cNvPr id="4" name="Slide Number Placeholder 3"/>
          <p:cNvSpPr>
            <a:spLocks noGrp="1"/>
          </p:cNvSpPr>
          <p:nvPr>
            <p:ph type="sldNum" sz="quarter" idx="10"/>
          </p:nvPr>
        </p:nvSpPr>
        <p:spPr/>
        <p:txBody>
          <a:bodyPr/>
          <a:lstStyle/>
          <a:p>
            <a:fld id="{00C109C8-666D-4D2E-86FC-5150472EFB84}"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A4AA543-29F8-4CD7-8F21-7DD4E471DB3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4AA543-29F8-4CD7-8F21-7DD4E471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4AA543-29F8-4CD7-8F21-7DD4E471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4AA543-29F8-4CD7-8F21-7DD4E471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4AA543-29F8-4CD7-8F21-7DD4E471DB3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A4AA543-29F8-4CD7-8F21-7DD4E471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A4AA543-29F8-4CD7-8F21-7DD4E471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A4AA543-29F8-4CD7-8F21-7DD4E471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A4AA543-29F8-4CD7-8F21-7DD4E471DB3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A4AA543-29F8-4CD7-8F21-7DD4E471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E507B2-CFF3-4F6B-97FD-C28DB1DD3E22}" type="datetimeFigureOut">
              <a:rPr lang="en-US" smtClean="0"/>
              <a:pPr/>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A4AA543-29F8-4CD7-8F21-7DD4E471DB3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5E507B2-CFF3-4F6B-97FD-C28DB1DD3E22}" type="datetimeFigureOut">
              <a:rPr lang="en-US" smtClean="0"/>
              <a:pPr/>
              <a:t>11/26/2013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A4AA543-29F8-4CD7-8F21-7DD4E471DB3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BZrjXEomBXM&amp;list=PL_aGpqjCHXEuZPD1uUV-ke0Ny7IIh-X0R&amp;index=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E1NFrNv0Jis&amp;list=UUAiABuhVSMZJMqyv4Ur5XqA&amp;index=46&amp;feature=plpp_video%20(Hanniba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youtube.com/watch?v=kXpOv_y5Y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6nuwEH-v0Bc"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2kRwJJwxGZ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0"/>
            <a:ext cx="8153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417320" y="685800"/>
            <a:ext cx="7498080" cy="1143000"/>
          </a:xfrm>
        </p:spPr>
        <p:txBody>
          <a:bodyPr>
            <a:noAutofit/>
          </a:bodyPr>
          <a:lstStyle/>
          <a:p>
            <a:pPr algn="ctr"/>
            <a:r>
              <a:rPr lang="en-US" sz="8800" b="1" dirty="0" smtClean="0">
                <a:latin typeface="AR DECODE" pitchFamily="2" charset="0"/>
              </a:rPr>
              <a:t>Ancient Rome</a:t>
            </a:r>
            <a:endParaRPr lang="en-US" sz="8800" b="1" dirty="0">
              <a:latin typeface="AR DECODE" pitchFamily="2" charset="0"/>
            </a:endParaRPr>
          </a:p>
        </p:txBody>
      </p:sp>
      <p:pic>
        <p:nvPicPr>
          <p:cNvPr id="6" name="Content Placeholder 5" descr="colosseum-lightmatter.jpg"/>
          <p:cNvPicPr>
            <a:picLocks noGrp="1" noChangeAspect="1"/>
          </p:cNvPicPr>
          <p:nvPr>
            <p:ph idx="1"/>
          </p:nvPr>
        </p:nvPicPr>
        <p:blipFill>
          <a:blip r:embed="rId2" cstate="print"/>
          <a:stretch>
            <a:fillRect/>
          </a:stretch>
        </p:blipFill>
        <p:spPr>
          <a:xfrm>
            <a:off x="1600200" y="2133600"/>
            <a:ext cx="6867805" cy="4572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7498080" cy="1143000"/>
          </a:xfrm>
        </p:spPr>
        <p:txBody>
          <a:bodyPr/>
          <a:lstStyle/>
          <a:p>
            <a:r>
              <a:rPr lang="en-US" b="1" dirty="0" smtClean="0">
                <a:latin typeface="Aharoni" pitchFamily="2" charset="-79"/>
                <a:cs typeface="Aharoni" pitchFamily="2" charset="-79"/>
              </a:rPr>
              <a:t>Roman Expansion </a:t>
            </a:r>
            <a:endParaRPr lang="en-US" b="1" dirty="0">
              <a:latin typeface="Aharoni" pitchFamily="2" charset="-79"/>
              <a:cs typeface="Aharoni" pitchFamily="2" charset="-79"/>
            </a:endParaRPr>
          </a:p>
        </p:txBody>
      </p:sp>
      <p:pic>
        <p:nvPicPr>
          <p:cNvPr id="102408" name="Picture 8"/>
          <p:cNvPicPr>
            <a:picLocks noChangeAspect="1" noChangeArrowheads="1"/>
          </p:cNvPicPr>
          <p:nvPr/>
        </p:nvPicPr>
        <p:blipFill>
          <a:blip r:embed="rId2" cstate="print"/>
          <a:srcRect/>
          <a:stretch>
            <a:fillRect/>
          </a:stretch>
        </p:blipFill>
        <p:spPr bwMode="auto">
          <a:xfrm>
            <a:off x="2362200" y="1219200"/>
            <a:ext cx="5343525" cy="4133850"/>
          </a:xfrm>
          <a:prstGeom prst="rect">
            <a:avLst/>
          </a:prstGeom>
          <a:noFill/>
          <a:ln w="9525">
            <a:noFill/>
            <a:miter lim="800000"/>
            <a:headEnd/>
            <a:tailEnd/>
          </a:ln>
        </p:spPr>
      </p:pic>
      <p:pic>
        <p:nvPicPr>
          <p:cNvPr id="102409" name="Picture 9"/>
          <p:cNvPicPr>
            <a:picLocks noChangeAspect="1" noChangeArrowheads="1"/>
          </p:cNvPicPr>
          <p:nvPr/>
        </p:nvPicPr>
        <p:blipFill>
          <a:blip r:embed="rId3" cstate="print"/>
          <a:srcRect/>
          <a:stretch>
            <a:fillRect/>
          </a:stretch>
        </p:blipFill>
        <p:spPr bwMode="auto">
          <a:xfrm>
            <a:off x="2362200" y="1219200"/>
            <a:ext cx="5381625" cy="4133850"/>
          </a:xfrm>
          <a:prstGeom prst="rect">
            <a:avLst/>
          </a:prstGeom>
          <a:noFill/>
          <a:ln w="9525">
            <a:noFill/>
            <a:miter lim="800000"/>
            <a:headEnd/>
            <a:tailEnd/>
          </a:ln>
        </p:spPr>
      </p:pic>
      <p:pic>
        <p:nvPicPr>
          <p:cNvPr id="102411" name="Picture 11"/>
          <p:cNvPicPr>
            <a:picLocks noChangeAspect="1" noChangeArrowheads="1"/>
          </p:cNvPicPr>
          <p:nvPr/>
        </p:nvPicPr>
        <p:blipFill>
          <a:blip r:embed="rId4" cstate="print"/>
          <a:srcRect/>
          <a:stretch>
            <a:fillRect/>
          </a:stretch>
        </p:blipFill>
        <p:spPr bwMode="auto">
          <a:xfrm>
            <a:off x="2362200" y="1295400"/>
            <a:ext cx="5419725" cy="4086225"/>
          </a:xfrm>
          <a:prstGeom prst="rect">
            <a:avLst/>
          </a:prstGeom>
          <a:noFill/>
          <a:ln w="9525">
            <a:noFill/>
            <a:miter lim="800000"/>
            <a:headEnd/>
            <a:tailEnd/>
          </a:ln>
        </p:spPr>
      </p:pic>
      <p:pic>
        <p:nvPicPr>
          <p:cNvPr id="102412" name="Picture 12"/>
          <p:cNvPicPr>
            <a:picLocks noChangeAspect="1" noChangeArrowheads="1"/>
          </p:cNvPicPr>
          <p:nvPr/>
        </p:nvPicPr>
        <p:blipFill>
          <a:blip r:embed="rId5" cstate="print"/>
          <a:srcRect/>
          <a:stretch>
            <a:fillRect/>
          </a:stretch>
        </p:blipFill>
        <p:spPr bwMode="auto">
          <a:xfrm>
            <a:off x="2362200" y="1219200"/>
            <a:ext cx="5381625" cy="4124325"/>
          </a:xfrm>
          <a:prstGeom prst="rect">
            <a:avLst/>
          </a:prstGeom>
          <a:noFill/>
          <a:ln w="9525">
            <a:noFill/>
            <a:miter lim="800000"/>
            <a:headEnd/>
            <a:tailEnd/>
          </a:ln>
        </p:spPr>
      </p:pic>
      <p:pic>
        <p:nvPicPr>
          <p:cNvPr id="102414" name="Picture 14"/>
          <p:cNvPicPr>
            <a:picLocks noChangeAspect="1" noChangeArrowheads="1"/>
          </p:cNvPicPr>
          <p:nvPr/>
        </p:nvPicPr>
        <p:blipFill>
          <a:blip r:embed="rId6" cstate="print"/>
          <a:srcRect/>
          <a:stretch>
            <a:fillRect/>
          </a:stretch>
        </p:blipFill>
        <p:spPr bwMode="auto">
          <a:xfrm>
            <a:off x="2362200" y="1219200"/>
            <a:ext cx="5372100" cy="414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40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4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40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24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4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24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241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2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1143000"/>
          </a:xfrm>
        </p:spPr>
        <p:txBody>
          <a:bodyPr/>
          <a:lstStyle/>
          <a:p>
            <a:pPr algn="ctr"/>
            <a:r>
              <a:rPr lang="en-US" b="1" dirty="0" smtClean="0">
                <a:latin typeface="Aharoni" pitchFamily="2" charset="-79"/>
                <a:cs typeface="Aharoni" pitchFamily="2" charset="-79"/>
              </a:rPr>
              <a:t>A Challenger Arrives!!</a:t>
            </a:r>
            <a:endParaRPr lang="en-US" b="1" dirty="0">
              <a:latin typeface="Aharoni" pitchFamily="2" charset="-79"/>
              <a:cs typeface="Aharoni" pitchFamily="2" charset="-79"/>
            </a:endParaRPr>
          </a:p>
        </p:txBody>
      </p:sp>
      <p:sp>
        <p:nvSpPr>
          <p:cNvPr id="3" name="Content Placeholder 2"/>
          <p:cNvSpPr>
            <a:spLocks noGrp="1"/>
          </p:cNvSpPr>
          <p:nvPr>
            <p:ph sz="half" idx="1"/>
          </p:nvPr>
        </p:nvSpPr>
        <p:spPr>
          <a:xfrm>
            <a:off x="533400" y="990600"/>
            <a:ext cx="8610600" cy="4663440"/>
          </a:xfrm>
        </p:spPr>
        <p:txBody>
          <a:bodyPr>
            <a:noAutofit/>
          </a:bodyPr>
          <a:lstStyle/>
          <a:p>
            <a:pPr>
              <a:buClr>
                <a:schemeClr val="tx2">
                  <a:lumMod val="50000"/>
                </a:schemeClr>
              </a:buClr>
              <a:buFont typeface="Wingdings" pitchFamily="2" charset="2"/>
              <a:buChar char="q"/>
            </a:pPr>
            <a:r>
              <a:rPr lang="en-US" dirty="0" smtClean="0"/>
              <a:t>  With its powerful Army Rome was now master of the </a:t>
            </a:r>
            <a:br>
              <a:rPr lang="en-US" dirty="0" smtClean="0"/>
            </a:br>
            <a:r>
              <a:rPr lang="en-US" dirty="0" smtClean="0"/>
              <a:t>  Mediterranean world (this included Greece!)</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  However they had one rival who they could not </a:t>
            </a:r>
            <a:br>
              <a:rPr lang="en-US" dirty="0" smtClean="0"/>
            </a:br>
            <a:r>
              <a:rPr lang="en-US" dirty="0" smtClean="0"/>
              <a:t>  conquer:  Carthage</a:t>
            </a:r>
          </a:p>
          <a:p>
            <a:pPr>
              <a:buClr>
                <a:schemeClr val="tx2">
                  <a:lumMod val="50000"/>
                </a:schemeClr>
              </a:buClr>
              <a:buNone/>
            </a:pPr>
            <a:endParaRPr lang="en-US" sz="800" dirty="0" smtClean="0">
              <a:solidFill>
                <a:srgbClr val="FF0000"/>
              </a:solidFill>
            </a:endParaRPr>
          </a:p>
          <a:p>
            <a:pPr>
              <a:buClr>
                <a:schemeClr val="tx2">
                  <a:lumMod val="50000"/>
                </a:schemeClr>
              </a:buClr>
              <a:buFont typeface="Wingdings" pitchFamily="2" charset="2"/>
              <a:buChar char="q"/>
            </a:pPr>
            <a:r>
              <a:rPr lang="en-US" dirty="0" smtClean="0">
                <a:solidFill>
                  <a:srgbClr val="FF0000"/>
                </a:solidFill>
              </a:rPr>
              <a:t>  Carthage</a:t>
            </a:r>
            <a:r>
              <a:rPr lang="en-US" dirty="0" smtClean="0"/>
              <a:t> was </a:t>
            </a:r>
            <a:r>
              <a:rPr lang="en-US" dirty="0" smtClean="0">
                <a:solidFill>
                  <a:srgbClr val="FF0000"/>
                </a:solidFill>
              </a:rPr>
              <a:t>a city in North </a:t>
            </a:r>
            <a:br>
              <a:rPr lang="en-US" dirty="0" smtClean="0">
                <a:solidFill>
                  <a:srgbClr val="FF0000"/>
                </a:solidFill>
              </a:rPr>
            </a:br>
            <a:r>
              <a:rPr lang="en-US" dirty="0" smtClean="0">
                <a:solidFill>
                  <a:srgbClr val="FF0000"/>
                </a:solidFill>
              </a:rPr>
              <a:t>  Africa </a:t>
            </a:r>
            <a:r>
              <a:rPr lang="en-US" dirty="0" smtClean="0"/>
              <a:t>and they were very </a:t>
            </a:r>
            <a:br>
              <a:rPr lang="en-US" dirty="0" smtClean="0"/>
            </a:br>
            <a:r>
              <a:rPr lang="en-US" dirty="0" smtClean="0"/>
              <a:t>  powerful</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  They did not get along with </a:t>
            </a:r>
            <a:br>
              <a:rPr lang="en-US" dirty="0" smtClean="0"/>
            </a:br>
            <a:r>
              <a:rPr lang="en-US" dirty="0" smtClean="0"/>
              <a:t>  Rome. </a:t>
            </a:r>
          </a:p>
        </p:txBody>
      </p:sp>
      <p:pic>
        <p:nvPicPr>
          <p:cNvPr id="5" name="Content Placeholder 4" descr="carthage05.jpg"/>
          <p:cNvPicPr>
            <a:picLocks noGrp="1" noChangeAspect="1"/>
          </p:cNvPicPr>
          <p:nvPr>
            <p:ph sz="half" idx="2"/>
          </p:nvPr>
        </p:nvPicPr>
        <p:blipFill>
          <a:blip r:embed="rId2" cstate="print"/>
          <a:stretch>
            <a:fillRect/>
          </a:stretch>
        </p:blipFill>
        <p:spPr>
          <a:xfrm>
            <a:off x="5486400" y="3307644"/>
            <a:ext cx="3657600" cy="355035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Rome says: War!!!!</a:t>
            </a:r>
            <a:endParaRPr lang="en-US" dirty="0"/>
          </a:p>
        </p:txBody>
      </p:sp>
      <p:pic>
        <p:nvPicPr>
          <p:cNvPr id="6" name="Content Placeholder 5" descr="punic-wars.jpg"/>
          <p:cNvPicPr>
            <a:picLocks noGrp="1" noChangeAspect="1"/>
          </p:cNvPicPr>
          <p:nvPr>
            <p:ph idx="1"/>
          </p:nvPr>
        </p:nvPicPr>
        <p:blipFill>
          <a:blip r:embed="rId3" cstate="print"/>
          <a:stretch>
            <a:fillRect/>
          </a:stretch>
        </p:blipFill>
        <p:spPr>
          <a:xfrm>
            <a:off x="1435100" y="1483866"/>
            <a:ext cx="7499350" cy="4728468"/>
          </a:xfrm>
        </p:spPr>
      </p:pic>
      <p:sp>
        <p:nvSpPr>
          <p:cNvPr id="5" name="TextBox 4"/>
          <p:cNvSpPr txBox="1"/>
          <p:nvPr/>
        </p:nvSpPr>
        <p:spPr>
          <a:xfrm>
            <a:off x="1371600" y="6324600"/>
            <a:ext cx="2529860" cy="369332"/>
          </a:xfrm>
          <a:prstGeom prst="rect">
            <a:avLst/>
          </a:prstGeom>
          <a:noFill/>
        </p:spPr>
        <p:txBody>
          <a:bodyPr wrap="none" rtlCol="0">
            <a:spAutoFit/>
          </a:bodyPr>
          <a:lstStyle/>
          <a:p>
            <a:r>
              <a:rPr lang="en-US" dirty="0" smtClean="0">
                <a:hlinkClick r:id="rId4"/>
              </a:rPr>
              <a:t>Punic war video (10 min)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Punic Wars Definition and Causes</a:t>
            </a:r>
            <a:endParaRPr lang="en-US" dirty="0"/>
          </a:p>
        </p:txBody>
      </p:sp>
      <p:sp>
        <p:nvSpPr>
          <p:cNvPr id="5" name="Text Placeholder 4"/>
          <p:cNvSpPr>
            <a:spLocks noGrp="1"/>
          </p:cNvSpPr>
          <p:nvPr>
            <p:ph type="body" idx="1"/>
          </p:nvPr>
        </p:nvSpPr>
        <p:spPr/>
        <p:txBody>
          <a:bodyPr/>
          <a:lstStyle/>
          <a:p>
            <a:pPr algn="ctr"/>
            <a:r>
              <a:rPr lang="en-US" dirty="0" smtClean="0"/>
              <a:t>Definition </a:t>
            </a:r>
            <a:endParaRPr lang="en-US" dirty="0"/>
          </a:p>
        </p:txBody>
      </p:sp>
      <p:sp>
        <p:nvSpPr>
          <p:cNvPr id="6" name="Text Placeholder 5"/>
          <p:cNvSpPr>
            <a:spLocks noGrp="1"/>
          </p:cNvSpPr>
          <p:nvPr>
            <p:ph type="body" sz="half" idx="3"/>
          </p:nvPr>
        </p:nvSpPr>
        <p:spPr/>
        <p:txBody>
          <a:bodyPr/>
          <a:lstStyle/>
          <a:p>
            <a:pPr algn="ctr"/>
            <a:r>
              <a:rPr lang="en-US" dirty="0" smtClean="0"/>
              <a:t>Causes </a:t>
            </a:r>
            <a:endParaRPr lang="en-US" dirty="0"/>
          </a:p>
        </p:txBody>
      </p:sp>
      <p:sp>
        <p:nvSpPr>
          <p:cNvPr id="3" name="Content Placeholder 2"/>
          <p:cNvSpPr>
            <a:spLocks noGrp="1"/>
          </p:cNvSpPr>
          <p:nvPr>
            <p:ph sz="quarter" idx="2"/>
          </p:nvPr>
        </p:nvSpPr>
        <p:spPr/>
        <p:txBody>
          <a:bodyPr>
            <a:normAutofit/>
          </a:bodyPr>
          <a:lstStyle/>
          <a:p>
            <a:r>
              <a:rPr lang="en-US" dirty="0" smtClean="0"/>
              <a:t>A Series of three wars between Rome and Carthage that lasted off and one from 264 B.C to 146 B.C (about 150 years!!!) </a:t>
            </a:r>
          </a:p>
          <a:p>
            <a:r>
              <a:rPr lang="en-US" dirty="0" smtClean="0"/>
              <a:t>These were the largest and bloodies wars the world had seen up to this time.</a:t>
            </a:r>
          </a:p>
          <a:p>
            <a:endParaRPr lang="en-US" dirty="0"/>
          </a:p>
        </p:txBody>
      </p:sp>
      <p:sp>
        <p:nvSpPr>
          <p:cNvPr id="7" name="Content Placeholder 6"/>
          <p:cNvSpPr>
            <a:spLocks noGrp="1"/>
          </p:cNvSpPr>
          <p:nvPr>
            <p:ph sz="quarter" idx="4"/>
          </p:nvPr>
        </p:nvSpPr>
        <p:spPr/>
        <p:txBody>
          <a:bodyPr>
            <a:normAutofit/>
          </a:bodyPr>
          <a:lstStyle/>
          <a:p>
            <a:r>
              <a:rPr lang="en-US" dirty="0" smtClean="0"/>
              <a:t>Rome was expanding its empire to the east and west</a:t>
            </a:r>
          </a:p>
          <a:p>
            <a:r>
              <a:rPr lang="en-US" dirty="0" smtClean="0"/>
              <a:t>Carthage was expanding its empire to the east and west</a:t>
            </a:r>
          </a:p>
          <a:p>
            <a:r>
              <a:rPr lang="en-US" dirty="0" smtClean="0"/>
              <a:t>Both wanted to be rulers of the Mediterranean</a:t>
            </a:r>
          </a:p>
          <a:p>
            <a:r>
              <a:rPr lang="en-US" dirty="0" smtClean="0"/>
              <a:t>They hated each other</a:t>
            </a:r>
          </a:p>
          <a:p>
            <a:r>
              <a:rPr lang="en-US" dirty="0" smtClean="0"/>
              <a:t>A lot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Punic War I Tale of the Tape </a:t>
            </a:r>
            <a:endParaRPr lang="en-US" dirty="0"/>
          </a:p>
        </p:txBody>
      </p:sp>
      <p:sp>
        <p:nvSpPr>
          <p:cNvPr id="3" name="Text Placeholder 2"/>
          <p:cNvSpPr>
            <a:spLocks noGrp="1"/>
          </p:cNvSpPr>
          <p:nvPr>
            <p:ph type="body" idx="1"/>
          </p:nvPr>
        </p:nvSpPr>
        <p:spPr/>
        <p:txBody>
          <a:bodyPr/>
          <a:lstStyle/>
          <a:p>
            <a:pPr algn="ctr"/>
            <a:r>
              <a:rPr lang="en-US" dirty="0" smtClean="0"/>
              <a:t>Rome</a:t>
            </a:r>
            <a:endParaRPr lang="en-US" dirty="0"/>
          </a:p>
        </p:txBody>
      </p:sp>
      <p:sp>
        <p:nvSpPr>
          <p:cNvPr id="4" name="Text Placeholder 3"/>
          <p:cNvSpPr>
            <a:spLocks noGrp="1"/>
          </p:cNvSpPr>
          <p:nvPr>
            <p:ph type="body" sz="half" idx="3"/>
          </p:nvPr>
        </p:nvSpPr>
        <p:spPr/>
        <p:txBody>
          <a:bodyPr/>
          <a:lstStyle/>
          <a:p>
            <a:pPr algn="ctr"/>
            <a:r>
              <a:rPr lang="en-US" dirty="0" smtClean="0"/>
              <a:t>Carthage</a:t>
            </a:r>
            <a:endParaRPr lang="en-US" dirty="0"/>
          </a:p>
        </p:txBody>
      </p:sp>
      <p:sp>
        <p:nvSpPr>
          <p:cNvPr id="5" name="Content Placeholder 4"/>
          <p:cNvSpPr>
            <a:spLocks noGrp="1"/>
          </p:cNvSpPr>
          <p:nvPr>
            <p:ph sz="quarter" idx="2"/>
          </p:nvPr>
        </p:nvSpPr>
        <p:spPr/>
        <p:txBody>
          <a:bodyPr/>
          <a:lstStyle/>
          <a:p>
            <a:r>
              <a:rPr lang="en-US" dirty="0" smtClean="0"/>
              <a:t>Powerful well trained army</a:t>
            </a:r>
          </a:p>
          <a:p>
            <a:r>
              <a:rPr lang="en-US" dirty="0" smtClean="0"/>
              <a:t>Unique fighting style based on the Phalanx</a:t>
            </a:r>
          </a:p>
          <a:p>
            <a:r>
              <a:rPr lang="en-US" dirty="0" smtClean="0"/>
              <a:t>Professional soldiers</a:t>
            </a:r>
          </a:p>
          <a:p>
            <a:r>
              <a:rPr lang="en-US" dirty="0" smtClean="0"/>
              <a:t>Terrible Sailors…</a:t>
            </a:r>
            <a:endParaRPr lang="en-US" dirty="0"/>
          </a:p>
        </p:txBody>
      </p:sp>
      <p:sp>
        <p:nvSpPr>
          <p:cNvPr id="6" name="Content Placeholder 5"/>
          <p:cNvSpPr>
            <a:spLocks noGrp="1"/>
          </p:cNvSpPr>
          <p:nvPr>
            <p:ph sz="quarter" idx="4"/>
          </p:nvPr>
        </p:nvSpPr>
        <p:spPr/>
        <p:txBody>
          <a:bodyPr/>
          <a:lstStyle/>
          <a:p>
            <a:r>
              <a:rPr lang="en-US" dirty="0" smtClean="0"/>
              <a:t>Powerful well trained navy</a:t>
            </a:r>
          </a:p>
          <a:p>
            <a:r>
              <a:rPr lang="en-US" dirty="0" smtClean="0"/>
              <a:t>Best known for their unique sea battles and skills</a:t>
            </a:r>
          </a:p>
          <a:p>
            <a:r>
              <a:rPr lang="en-US" dirty="0" smtClean="0"/>
              <a:t>Army not as good as Rome's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8080" cy="1143000"/>
          </a:xfrm>
        </p:spPr>
        <p:txBody>
          <a:bodyPr/>
          <a:lstStyle/>
          <a:p>
            <a:pPr algn="ctr"/>
            <a:r>
              <a:rPr lang="en-US" b="1" dirty="0" smtClean="0">
                <a:latin typeface="Aharoni" pitchFamily="2" charset="-79"/>
                <a:cs typeface="Aharoni" pitchFamily="2" charset="-79"/>
              </a:rPr>
              <a:t>What happened </a:t>
            </a:r>
            <a:endParaRPr lang="en-US" b="1" dirty="0">
              <a:latin typeface="Aharoni" pitchFamily="2" charset="-79"/>
              <a:cs typeface="Aharoni" pitchFamily="2" charset="-79"/>
            </a:endParaRPr>
          </a:p>
        </p:txBody>
      </p:sp>
      <p:sp>
        <p:nvSpPr>
          <p:cNvPr id="7" name="Content Placeholder 6"/>
          <p:cNvSpPr>
            <a:spLocks noGrp="1"/>
          </p:cNvSpPr>
          <p:nvPr>
            <p:ph sz="half" idx="1"/>
          </p:nvPr>
        </p:nvSpPr>
        <p:spPr>
          <a:xfrm>
            <a:off x="914400" y="1203960"/>
            <a:ext cx="8229600" cy="4663440"/>
          </a:xfrm>
        </p:spPr>
        <p:txBody>
          <a:bodyPr>
            <a:normAutofit lnSpcReduction="10000"/>
          </a:bodyPr>
          <a:lstStyle/>
          <a:p>
            <a:pPr>
              <a:buClr>
                <a:schemeClr val="tx2">
                  <a:lumMod val="50000"/>
                </a:schemeClr>
              </a:buClr>
              <a:buFont typeface="Wingdings" pitchFamily="2" charset="2"/>
              <a:buChar char="q"/>
            </a:pPr>
            <a:r>
              <a:rPr lang="en-US" dirty="0" smtClean="0"/>
              <a:t>  Rome consistently defeated Carthage when   </a:t>
            </a:r>
            <a:br>
              <a:rPr lang="en-US" dirty="0" smtClean="0"/>
            </a:br>
            <a:r>
              <a:rPr lang="en-US" dirty="0" smtClean="0"/>
              <a:t>  they fought on land but couldn’t defeat them on </a:t>
            </a:r>
            <a:br>
              <a:rPr lang="en-US" dirty="0" smtClean="0"/>
            </a:br>
            <a:r>
              <a:rPr lang="en-US" dirty="0" smtClean="0"/>
              <a:t>  water.</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  In order to win Rome needed to be able to </a:t>
            </a:r>
            <a:br>
              <a:rPr lang="en-US" dirty="0" smtClean="0"/>
            </a:br>
            <a:r>
              <a:rPr lang="en-US" dirty="0" smtClean="0"/>
              <a:t>  battle at sea.  </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  Luckily a Roman soldier found a burned out   </a:t>
            </a:r>
            <a:br>
              <a:rPr lang="en-US" dirty="0" smtClean="0"/>
            </a:br>
            <a:r>
              <a:rPr lang="en-US" dirty="0" smtClean="0"/>
              <a:t>  Carthage ship</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  They copied its design </a:t>
            </a:r>
            <a:br>
              <a:rPr lang="en-US" dirty="0" smtClean="0"/>
            </a:br>
            <a:r>
              <a:rPr lang="en-US" dirty="0" smtClean="0"/>
              <a:t>  and used it to win the war. </a:t>
            </a:r>
          </a:p>
        </p:txBody>
      </p:sp>
      <p:pic>
        <p:nvPicPr>
          <p:cNvPr id="9" name="Content Placeholder 8" descr="rome12.jpg"/>
          <p:cNvPicPr>
            <a:picLocks noGrp="1" noChangeAspect="1"/>
          </p:cNvPicPr>
          <p:nvPr>
            <p:ph sz="half" idx="2"/>
          </p:nvPr>
        </p:nvPicPr>
        <p:blipFill>
          <a:blip r:embed="rId2" cstate="print"/>
          <a:stretch>
            <a:fillRect/>
          </a:stretch>
        </p:blipFill>
        <p:spPr>
          <a:xfrm>
            <a:off x="5486400" y="4271554"/>
            <a:ext cx="3657600" cy="258644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Punic War 2: Hannibal’s Strikes Back!!!!! </a:t>
            </a:r>
            <a:endParaRPr lang="en-US" dirty="0"/>
          </a:p>
        </p:txBody>
      </p:sp>
      <p:pic>
        <p:nvPicPr>
          <p:cNvPr id="5" name="Content Placeholder 4" descr="hannibal.jpg"/>
          <p:cNvPicPr>
            <a:picLocks noGrp="1" noChangeAspect="1"/>
          </p:cNvPicPr>
          <p:nvPr>
            <p:ph idx="1"/>
          </p:nvPr>
        </p:nvPicPr>
        <p:blipFill>
          <a:blip r:embed="rId3" cstate="print"/>
          <a:stretch>
            <a:fillRect/>
          </a:stretch>
        </p:blipFill>
        <p:spPr>
          <a:xfrm>
            <a:off x="2784475" y="1447800"/>
            <a:ext cx="4800600" cy="4800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p:cNvPr>
          <p:cNvSpPr/>
          <p:nvPr/>
        </p:nvSpPr>
        <p:spPr>
          <a:xfrm>
            <a:off x="1219200" y="6211669"/>
            <a:ext cx="7086600" cy="369332"/>
          </a:xfrm>
          <a:prstGeom prst="rect">
            <a:avLst/>
          </a:prstGeom>
        </p:spPr>
        <p:txBody>
          <a:bodyPr wrap="square">
            <a:spAutoFit/>
          </a:bodyPr>
          <a:lstStyle/>
          <a:p>
            <a:r>
              <a:rPr lang="en-US" dirty="0" smtClean="0">
                <a:hlinkClick r:id="rId2"/>
              </a:rPr>
              <a:t>Hannibal Musical</a:t>
            </a:r>
            <a:endParaRPr lang="en-US" dirty="0"/>
          </a:p>
        </p:txBody>
      </p:sp>
      <p:pic>
        <p:nvPicPr>
          <p:cNvPr id="103428" name="Picture 4"/>
          <p:cNvPicPr>
            <a:picLocks noChangeAspect="1" noChangeArrowheads="1"/>
          </p:cNvPicPr>
          <p:nvPr/>
        </p:nvPicPr>
        <p:blipFill>
          <a:blip r:embed="rId3" cstate="print"/>
          <a:srcRect r="3223"/>
          <a:stretch>
            <a:fillRect/>
          </a:stretch>
        </p:blipFill>
        <p:spPr bwMode="auto">
          <a:xfrm>
            <a:off x="990600" y="0"/>
            <a:ext cx="8153400" cy="6248400"/>
          </a:xfrm>
          <a:prstGeom prst="rect">
            <a:avLst/>
          </a:prstGeom>
          <a:noFill/>
          <a:ln w="9525">
            <a:noFill/>
            <a:miter lim="800000"/>
            <a:headEnd/>
            <a:tailEnd/>
          </a:ln>
        </p:spPr>
      </p:pic>
      <p:sp>
        <p:nvSpPr>
          <p:cNvPr id="7" name="Content Placeholder 2"/>
          <p:cNvSpPr>
            <a:spLocks noGrp="1"/>
          </p:cNvSpPr>
          <p:nvPr>
            <p:ph idx="1"/>
          </p:nvPr>
        </p:nvSpPr>
        <p:spPr>
          <a:xfrm>
            <a:off x="1019629" y="365807"/>
            <a:ext cx="9419771" cy="2605993"/>
          </a:xfrm>
        </p:spPr>
        <p:txBody>
          <a:bodyPr>
            <a:noAutofit/>
          </a:bodyPr>
          <a:lstStyle/>
          <a:p>
            <a:pPr marL="905256" lvl="1" indent="-457200">
              <a:buNone/>
            </a:pPr>
            <a:endParaRPr lang="en-US" sz="2200" b="1" u="sng" dirty="0" smtClean="0">
              <a:solidFill>
                <a:srgbClr val="FFFF00"/>
              </a:solidFill>
            </a:endParaRPr>
          </a:p>
          <a:p>
            <a:pPr marL="471488" lvl="1" indent="-6350">
              <a:buNone/>
            </a:pPr>
            <a:r>
              <a:rPr lang="en-US" sz="2200" dirty="0" smtClean="0">
                <a:solidFill>
                  <a:schemeClr val="bg1"/>
                </a:solidFill>
              </a:rPr>
              <a:t>Hannibal</a:t>
            </a:r>
            <a:r>
              <a:rPr lang="en-US" sz="2200" dirty="0" smtClean="0"/>
              <a:t> </a:t>
            </a:r>
            <a:r>
              <a:rPr lang="en-US" sz="2200" dirty="0" smtClean="0">
                <a:solidFill>
                  <a:schemeClr val="bg1"/>
                </a:solidFill>
              </a:rPr>
              <a:t>assembled an army of </a:t>
            </a:r>
            <a:r>
              <a:rPr lang="en-US" sz="2200" b="1" dirty="0" smtClean="0">
                <a:solidFill>
                  <a:srgbClr val="FFFF00"/>
                </a:solidFill>
              </a:rPr>
              <a:t>38,000</a:t>
            </a:r>
            <a:r>
              <a:rPr lang="en-US" sz="2200" dirty="0" smtClean="0"/>
              <a:t> </a:t>
            </a:r>
            <a:r>
              <a:rPr lang="en-US" sz="2200" dirty="0" smtClean="0">
                <a:solidFill>
                  <a:schemeClr val="bg1"/>
                </a:solidFill>
              </a:rPr>
              <a:t>foot solders, </a:t>
            </a:r>
            <a:br>
              <a:rPr lang="en-US" sz="2200" dirty="0" smtClean="0">
                <a:solidFill>
                  <a:schemeClr val="bg1"/>
                </a:solidFill>
              </a:rPr>
            </a:br>
            <a:r>
              <a:rPr lang="en-US" sz="2200" b="1" dirty="0" smtClean="0">
                <a:solidFill>
                  <a:srgbClr val="FFFF00"/>
                </a:solidFill>
              </a:rPr>
              <a:t>8,000</a:t>
            </a:r>
            <a:r>
              <a:rPr lang="en-US" sz="2200" dirty="0" smtClean="0">
                <a:solidFill>
                  <a:schemeClr val="bg1"/>
                </a:solidFill>
              </a:rPr>
              <a:t> cavalry horsemen, and </a:t>
            </a:r>
            <a:r>
              <a:rPr lang="en-US" sz="2200" b="1" dirty="0" smtClean="0">
                <a:solidFill>
                  <a:srgbClr val="FFFF00"/>
                </a:solidFill>
              </a:rPr>
              <a:t>37 </a:t>
            </a:r>
            <a:r>
              <a:rPr lang="en-US" sz="2200" b="1" dirty="0" smtClean="0">
                <a:solidFill>
                  <a:schemeClr val="bg1"/>
                </a:solidFill>
              </a:rPr>
              <a:t>elephants</a:t>
            </a:r>
            <a:r>
              <a:rPr lang="en-US" sz="2200" dirty="0" smtClean="0"/>
              <a:t> </a:t>
            </a:r>
            <a:r>
              <a:rPr lang="en-US" sz="2200" dirty="0" smtClean="0">
                <a:solidFill>
                  <a:schemeClr val="bg1"/>
                </a:solidFill>
              </a:rPr>
              <a:t>intent</a:t>
            </a:r>
            <a:r>
              <a:rPr lang="en-US" sz="2200" dirty="0" smtClean="0"/>
              <a:t> </a:t>
            </a:r>
            <a:r>
              <a:rPr lang="en-US" sz="2200" dirty="0" smtClean="0">
                <a:solidFill>
                  <a:schemeClr val="bg1"/>
                </a:solidFill>
              </a:rPr>
              <a:t>on</a:t>
            </a:r>
            <a:r>
              <a:rPr lang="en-US" sz="2200" dirty="0" smtClean="0"/>
              <a:t> </a:t>
            </a:r>
            <a:br>
              <a:rPr lang="en-US" sz="2200" dirty="0" smtClean="0"/>
            </a:br>
            <a:r>
              <a:rPr lang="en-US" sz="2200" b="1" dirty="0" smtClean="0">
                <a:solidFill>
                  <a:srgbClr val="FFFF00"/>
                </a:solidFill>
              </a:rPr>
              <a:t>capturing </a:t>
            </a:r>
            <a:r>
              <a:rPr lang="en-US" sz="2200" b="1" u="sng" dirty="0" smtClean="0">
                <a:solidFill>
                  <a:srgbClr val="FFFF00"/>
                </a:solidFill>
              </a:rPr>
              <a:t>Rome</a:t>
            </a:r>
            <a:endParaRPr lang="en-US" sz="2200" u="sng" dirty="0"/>
          </a:p>
        </p:txBody>
      </p:sp>
      <p:sp>
        <p:nvSpPr>
          <p:cNvPr id="12" name="Content Placeholder 2"/>
          <p:cNvSpPr txBox="1">
            <a:spLocks/>
          </p:cNvSpPr>
          <p:nvPr/>
        </p:nvSpPr>
        <p:spPr>
          <a:xfrm>
            <a:off x="791029" y="1981200"/>
            <a:ext cx="9419771" cy="1447800"/>
          </a:xfrm>
          <a:prstGeom prst="rect">
            <a:avLst/>
          </a:prstGeom>
        </p:spPr>
        <p:txBody>
          <a:bodyPr>
            <a:normAutofit/>
          </a:bodyPr>
          <a:lstStyle/>
          <a:p>
            <a:pPr marL="905256" marR="0" lvl="1" indent="-457200" algn="l" defTabSz="914400" rtl="0" eaLnBrk="1" fontAlgn="auto" latinLnBrk="0" hangingPunct="1">
              <a:lnSpc>
                <a:spcPct val="100000"/>
              </a:lnSpc>
              <a:spcBef>
                <a:spcPts val="550"/>
              </a:spcBef>
              <a:spcAft>
                <a:spcPts val="0"/>
              </a:spcAft>
              <a:buClr>
                <a:schemeClr val="accent1"/>
              </a:buClr>
              <a:buSzTx/>
              <a:buFont typeface="Verdana"/>
              <a:buNone/>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He</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led</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his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troops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up through Spain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and</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1" i="0" u="sng" strike="noStrike" kern="1200" cap="none" spc="0" normalizeH="0" baseline="0" noProof="0" dirty="0" smtClean="0">
                <a:ln>
                  <a:noFill/>
                </a:ln>
                <a:solidFill>
                  <a:srgbClr val="FFFF00"/>
                </a:solidFill>
                <a:effectLst/>
                <a:uLnTx/>
                <a:uFillTx/>
                <a:latin typeface="+mn-lt"/>
                <a:ea typeface="+mn-ea"/>
                <a:cs typeface="+mn-cs"/>
              </a:rPr>
              <a:t>crossed the Alps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into</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Italy</a:t>
            </a:r>
            <a:endParaRPr kumimoji="0" lang="en-US"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Content Placeholder 2"/>
          <p:cNvSpPr txBox="1">
            <a:spLocks/>
          </p:cNvSpPr>
          <p:nvPr/>
        </p:nvSpPr>
        <p:spPr>
          <a:xfrm>
            <a:off x="333829" y="1600200"/>
            <a:ext cx="9419771" cy="2605993"/>
          </a:xfrm>
          <a:prstGeom prst="rect">
            <a:avLst/>
          </a:prstGeom>
        </p:spPr>
        <p:txBody>
          <a:bodyPr>
            <a:normAutofit/>
          </a:bodyPr>
          <a:lstStyle/>
          <a:p>
            <a:pPr marL="905256" marR="0" lvl="1" indent="-457200" algn="l" defTabSz="914400" rtl="0" eaLnBrk="1" fontAlgn="auto" latinLnBrk="0" hangingPunct="1">
              <a:lnSpc>
                <a:spcPct val="100000"/>
              </a:lnSpc>
              <a:spcBef>
                <a:spcPts val="550"/>
              </a:spcBef>
              <a:spcAft>
                <a:spcPts val="0"/>
              </a:spcAft>
              <a:buClr>
                <a:schemeClr val="accent1"/>
              </a:buClr>
              <a:buSzTx/>
              <a:buFont typeface="Verdana"/>
              <a:buNone/>
              <a:tabLst/>
              <a:defRPr/>
            </a:pPr>
            <a:endParaRPr kumimoji="0" lang="en-US" sz="2200" b="1" i="0" u="sng" strike="noStrike" kern="1200" cap="none" spc="0" normalizeH="0" baseline="0" noProof="0" dirty="0" smtClean="0">
              <a:ln>
                <a:noFill/>
              </a:ln>
              <a:solidFill>
                <a:srgbClr val="FFFF00"/>
              </a:solidFill>
              <a:effectLst/>
              <a:uLnTx/>
              <a:uFillTx/>
              <a:latin typeface="+mn-lt"/>
              <a:ea typeface="+mn-ea"/>
              <a:cs typeface="+mn-cs"/>
            </a:endParaRPr>
          </a:p>
          <a:p>
            <a:pPr marL="904875" marR="0" lvl="1" indent="9525" algn="l" defTabSz="914400" rtl="0" eaLnBrk="1" fontAlgn="auto" latinLnBrk="0" hangingPunct="1">
              <a:lnSpc>
                <a:spcPct val="100000"/>
              </a:lnSpc>
              <a:spcBef>
                <a:spcPts val="550"/>
              </a:spcBef>
              <a:spcAft>
                <a:spcPts val="0"/>
              </a:spcAft>
              <a:buClr>
                <a:schemeClr val="accent1"/>
              </a:buClr>
              <a:buSzTx/>
              <a:buFont typeface="Verdana"/>
              <a:buNone/>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Hannibal arrived with only </a:t>
            </a:r>
            <a:r>
              <a:rPr kumimoji="0" lang="en-US" sz="2200" b="1" i="0" u="none" strike="noStrike" kern="1200" cap="none" spc="0" normalizeH="0" baseline="0" noProof="0" dirty="0" smtClean="0">
                <a:ln>
                  <a:noFill/>
                </a:ln>
                <a:solidFill>
                  <a:srgbClr val="FFFF00"/>
                </a:solidFill>
                <a:effectLst/>
                <a:uLnTx/>
                <a:uFillTx/>
                <a:latin typeface="+mn-lt"/>
                <a:ea typeface="+mn-ea"/>
                <a:cs typeface="+mn-cs"/>
              </a:rPr>
              <a:t>20,000</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foot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solders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smtClean="0">
                <a:ln>
                  <a:noFill/>
                </a:ln>
                <a:solidFill>
                  <a:srgbClr val="FFFF00"/>
                </a:solidFill>
                <a:effectLst/>
                <a:uLnTx/>
                <a:uFillTx/>
                <a:latin typeface="+mn-lt"/>
                <a:ea typeface="+mn-ea"/>
                <a:cs typeface="+mn-cs"/>
              </a:rPr>
              <a:t>4,000</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cavalry</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2200" b="0" i="0" u="none" strike="noStrike" kern="1200" cap="none" spc="0" normalizeH="0" baseline="0" noProof="0" dirty="0" smtClean="0">
                <a:ln>
                  <a:noFill/>
                </a:ln>
                <a:solidFill>
                  <a:schemeClr val="tx1"/>
                </a:solidFill>
                <a:effectLst/>
                <a:uLnTx/>
                <a:uFillTx/>
                <a:latin typeface="+mn-lt"/>
                <a:ea typeface="+mn-ea"/>
                <a:cs typeface="+mn-cs"/>
              </a:rPr>
            </a:br>
            <a:r>
              <a:rPr kumimoji="0" lang="en-US" sz="2200" b="1" i="0" u="none" strike="noStrike" kern="1200" cap="none" spc="0" normalizeH="0" baseline="0" noProof="0" dirty="0" smtClean="0">
                <a:ln>
                  <a:noFill/>
                </a:ln>
                <a:solidFill>
                  <a:srgbClr val="FFFF00"/>
                </a:solidFill>
                <a:effectLst/>
                <a:uLnTx/>
                <a:uFillTx/>
                <a:latin typeface="+mn-lt"/>
                <a:ea typeface="+mn-ea"/>
                <a:cs typeface="+mn-cs"/>
              </a:rPr>
              <a:t>2</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elephants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and</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only</a:t>
            </a:r>
            <a:r>
              <a:rPr kumimoji="0" lang="en-US" sz="2200" i="0" u="none" strike="noStrike" kern="1200" cap="none" spc="0" normalizeH="0" baseline="0" noProof="0" dirty="0" smtClean="0">
                <a:ln>
                  <a:noFill/>
                </a:ln>
                <a:solidFill>
                  <a:srgbClr val="FFFF00"/>
                </a:solidFill>
                <a:effectLst/>
                <a:uLnTx/>
                <a:uFillTx/>
                <a:latin typeface="+mn-lt"/>
                <a:ea typeface="+mn-ea"/>
                <a:cs typeface="+mn-cs"/>
              </a:rPr>
              <a:t> </a:t>
            </a:r>
            <a:r>
              <a:rPr kumimoji="0" lang="en-US" sz="2200" b="1" i="0" u="none" strike="noStrike" kern="1200" cap="none" spc="0" normalizeH="0" baseline="0" noProof="0" dirty="0" smtClean="0">
                <a:ln>
                  <a:noFill/>
                </a:ln>
                <a:solidFill>
                  <a:srgbClr val="FFFF00"/>
                </a:solidFill>
                <a:effectLst/>
                <a:uLnTx/>
                <a:uFillTx/>
                <a:latin typeface="Bookman Old Style" pitchFamily="18" charset="0"/>
              </a:rPr>
              <a:t>1</a:t>
            </a:r>
            <a:r>
              <a:rPr kumimoji="0" lang="en-US" sz="2200" i="0" u="none" strike="noStrike" kern="1200" cap="none" spc="0" normalizeH="0" baseline="0" noProof="0" dirty="0" smtClean="0">
                <a:ln>
                  <a:noFill/>
                </a:ln>
                <a:solidFill>
                  <a:srgbClr val="FFFF00"/>
                </a:solidFill>
                <a:effectLst/>
                <a:uLnTx/>
                <a:uFillTx/>
                <a:latin typeface="+mn-lt"/>
                <a:ea typeface="+mn-ea"/>
                <a:cs typeface="+mn-cs"/>
              </a:rPr>
              <a:t> </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eye</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2"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12" grpId="1"/>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lstStyle/>
          <a:p>
            <a:pPr algn="ctr"/>
            <a:r>
              <a:rPr lang="en-US" b="1" dirty="0" smtClean="0">
                <a:latin typeface="Aharoni" pitchFamily="2" charset="-79"/>
                <a:cs typeface="Aharoni" pitchFamily="2" charset="-79"/>
              </a:rPr>
              <a:t>2</a:t>
            </a:r>
            <a:r>
              <a:rPr lang="en-US" b="1" baseline="30000" dirty="0" smtClean="0">
                <a:latin typeface="Aharoni" pitchFamily="2" charset="-79"/>
                <a:cs typeface="Aharoni" pitchFamily="2" charset="-79"/>
              </a:rPr>
              <a:t>nd</a:t>
            </a:r>
            <a:r>
              <a:rPr lang="en-US" b="1" dirty="0" smtClean="0">
                <a:latin typeface="Aharoni" pitchFamily="2" charset="-79"/>
                <a:cs typeface="Aharoni" pitchFamily="2" charset="-79"/>
              </a:rPr>
              <a:t> Punic Wars causes</a:t>
            </a:r>
            <a:endParaRPr lang="en-US" b="1" dirty="0">
              <a:latin typeface="Aharoni" pitchFamily="2" charset="-79"/>
              <a:cs typeface="Aharoni" pitchFamily="2" charset="-79"/>
            </a:endParaRPr>
          </a:p>
        </p:txBody>
      </p:sp>
      <p:sp>
        <p:nvSpPr>
          <p:cNvPr id="3" name="Content Placeholder 2"/>
          <p:cNvSpPr>
            <a:spLocks noGrp="1"/>
          </p:cNvSpPr>
          <p:nvPr>
            <p:ph idx="1"/>
          </p:nvPr>
        </p:nvSpPr>
        <p:spPr>
          <a:xfrm>
            <a:off x="838200" y="1447800"/>
            <a:ext cx="8305800" cy="4800600"/>
          </a:xfrm>
        </p:spPr>
        <p:txBody>
          <a:bodyPr>
            <a:normAutofit/>
          </a:bodyPr>
          <a:lstStyle/>
          <a:p>
            <a:pPr>
              <a:buClr>
                <a:schemeClr val="tx2">
                  <a:lumMod val="50000"/>
                </a:schemeClr>
              </a:buClr>
              <a:buFont typeface="Wingdings" pitchFamily="2" charset="2"/>
              <a:buChar char="q"/>
            </a:pPr>
            <a:r>
              <a:rPr lang="en-US" sz="2800" dirty="0" smtClean="0"/>
              <a:t>  Soon after the first war Rome and Carthage </a:t>
            </a:r>
            <a:br>
              <a:rPr lang="en-US" sz="2800" dirty="0" smtClean="0"/>
            </a:br>
            <a:r>
              <a:rPr lang="en-US" sz="2800" dirty="0" smtClean="0"/>
              <a:t>  had a problem with each other over who had </a:t>
            </a:r>
            <a:br>
              <a:rPr lang="en-US" sz="2800" dirty="0" smtClean="0"/>
            </a:br>
            <a:r>
              <a:rPr lang="en-US" sz="2800" dirty="0" smtClean="0"/>
              <a:t>  the right to use Spain’s silver and gold mines</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sz="2800" dirty="0" smtClean="0"/>
              <a:t>  Hannibal, a brilliant Carthaginian general had enough   </a:t>
            </a:r>
            <a:br>
              <a:rPr lang="en-US" sz="2800" dirty="0" smtClean="0"/>
            </a:br>
            <a:r>
              <a:rPr lang="en-US" sz="2800" dirty="0" smtClean="0"/>
              <a:t>  of the arguing and decided to attack Rome</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sz="2800" dirty="0" smtClean="0"/>
              <a:t>  He terrorized the country side for weeks trying to   </a:t>
            </a:r>
            <a:br>
              <a:rPr lang="en-US" sz="2800" dirty="0" smtClean="0"/>
            </a:br>
            <a:r>
              <a:rPr lang="en-US" sz="2800" dirty="0" smtClean="0"/>
              <a:t>  get other Italian cities to join him. They wouldn't’ </a:t>
            </a:r>
            <a:br>
              <a:rPr lang="en-US" sz="2800" dirty="0" smtClean="0"/>
            </a:br>
            <a:r>
              <a:rPr lang="en-US" sz="2800" dirty="0" smtClean="0"/>
              <a:t>  help Hannibal.  Rome scared them more than he </a:t>
            </a:r>
            <a:br>
              <a:rPr lang="en-US" sz="2800" dirty="0" smtClean="0"/>
            </a:br>
            <a:r>
              <a:rPr lang="en-US" sz="2800" dirty="0" smtClean="0"/>
              <a:t>  did.</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457200"/>
            <a:ext cx="7848600" cy="4191000"/>
          </a:xfrm>
        </p:spPr>
        <p:txBody>
          <a:bodyPr>
            <a:normAutofit/>
          </a:bodyPr>
          <a:lstStyle/>
          <a:p>
            <a:pPr>
              <a:buClr>
                <a:schemeClr val="tx2">
                  <a:lumMod val="50000"/>
                </a:schemeClr>
              </a:buClr>
              <a:buFont typeface="Wingdings" pitchFamily="2" charset="2"/>
              <a:buChar char="q"/>
            </a:pPr>
            <a:r>
              <a:rPr lang="en-US" dirty="0" smtClean="0"/>
              <a:t>  Rome didn’t like this, so they sent their best   </a:t>
            </a:r>
            <a:br>
              <a:rPr lang="en-US" dirty="0" smtClean="0"/>
            </a:br>
            <a:r>
              <a:rPr lang="en-US" dirty="0" smtClean="0"/>
              <a:t>  general, Scipio, to attack Carthage.</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  Hannibal had to leave to protect his city</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  In a huge battle at Zama Scipio defeated   </a:t>
            </a:r>
            <a:br>
              <a:rPr lang="en-US" dirty="0" smtClean="0"/>
            </a:br>
            <a:r>
              <a:rPr lang="en-US" dirty="0" smtClean="0"/>
              <a:t>  Hannibal and won the 2</a:t>
            </a:r>
            <a:r>
              <a:rPr lang="en-US" baseline="30000" dirty="0" smtClean="0"/>
              <a:t>nd</a:t>
            </a:r>
            <a:r>
              <a:rPr lang="en-US" dirty="0" smtClean="0"/>
              <a:t> Punic War! </a:t>
            </a:r>
            <a:endParaRPr lang="en-US" dirty="0"/>
          </a:p>
        </p:txBody>
      </p:sp>
      <p:pic>
        <p:nvPicPr>
          <p:cNvPr id="5" name="Content Placeholder 4" descr="Zama.jpg"/>
          <p:cNvPicPr>
            <a:picLocks noGrp="1" noChangeAspect="1"/>
          </p:cNvPicPr>
          <p:nvPr>
            <p:ph sz="half" idx="2"/>
          </p:nvPr>
        </p:nvPicPr>
        <p:blipFill>
          <a:blip r:embed="rId3" cstate="print"/>
          <a:stretch>
            <a:fillRect/>
          </a:stretch>
        </p:blipFill>
        <p:spPr>
          <a:xfrm>
            <a:off x="1752600" y="3352800"/>
            <a:ext cx="5082699" cy="3474720"/>
          </a:xfrm>
        </p:spPr>
      </p:pic>
      <p:sp>
        <p:nvSpPr>
          <p:cNvPr id="8" name="TextBox 7">
            <a:hlinkClick r:id="rId4"/>
          </p:cNvPr>
          <p:cNvSpPr txBox="1"/>
          <p:nvPr/>
        </p:nvSpPr>
        <p:spPr>
          <a:xfrm>
            <a:off x="7061263" y="4382869"/>
            <a:ext cx="1930337" cy="646331"/>
          </a:xfrm>
          <a:prstGeom prst="rect">
            <a:avLst/>
          </a:prstGeom>
          <a:noFill/>
        </p:spPr>
        <p:txBody>
          <a:bodyPr wrap="none" rtlCol="0">
            <a:spAutoFit/>
          </a:bodyPr>
          <a:lstStyle/>
          <a:p>
            <a:pPr algn="ctr"/>
            <a:r>
              <a:rPr lang="en-US" dirty="0" smtClean="0">
                <a:hlinkClick r:id="rId4"/>
              </a:rPr>
              <a:t>Scipio </a:t>
            </a:r>
            <a:r>
              <a:rPr lang="en-US" dirty="0" err="1" smtClean="0">
                <a:hlinkClick r:id="rId4"/>
              </a:rPr>
              <a:t>vs</a:t>
            </a:r>
            <a:r>
              <a:rPr lang="en-US" dirty="0" smtClean="0">
                <a:hlinkClick r:id="rId4"/>
              </a:rPr>
              <a:t> Hannibal </a:t>
            </a:r>
          </a:p>
          <a:p>
            <a:pPr algn="ctr"/>
            <a:r>
              <a:rPr lang="en-US" dirty="0" smtClean="0">
                <a:hlinkClick r:id="rId4"/>
              </a:rPr>
              <a:t>Video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pPr algn="ctr"/>
            <a:r>
              <a:rPr lang="en-US" dirty="0" smtClean="0">
                <a:latin typeface="Aharoni" pitchFamily="2" charset="-79"/>
                <a:cs typeface="Aharoni" pitchFamily="2" charset="-79"/>
              </a:rPr>
              <a:t>Rome wasn’t built in a day</a:t>
            </a:r>
            <a:endParaRPr lang="en-US" dirty="0">
              <a:latin typeface="Aharoni" pitchFamily="2" charset="-79"/>
              <a:cs typeface="Aharoni" pitchFamily="2" charset="-79"/>
            </a:endParaRPr>
          </a:p>
        </p:txBody>
      </p:sp>
      <p:sp>
        <p:nvSpPr>
          <p:cNvPr id="3" name="Content Placeholder 2"/>
          <p:cNvSpPr>
            <a:spLocks noGrp="1"/>
          </p:cNvSpPr>
          <p:nvPr>
            <p:ph sz="half" idx="1"/>
          </p:nvPr>
        </p:nvSpPr>
        <p:spPr>
          <a:xfrm>
            <a:off x="1143000" y="1066800"/>
            <a:ext cx="7543800" cy="4663440"/>
          </a:xfrm>
        </p:spPr>
        <p:txBody>
          <a:bodyPr>
            <a:normAutofit/>
          </a:bodyPr>
          <a:lstStyle/>
          <a:p>
            <a:pPr>
              <a:buClr>
                <a:schemeClr val="tx2">
                  <a:lumMod val="75000"/>
                </a:schemeClr>
              </a:buClr>
              <a:buFont typeface="Wingdings" pitchFamily="2" charset="2"/>
              <a:buChar char="q"/>
            </a:pPr>
            <a:r>
              <a:rPr lang="en-US" sz="2400" dirty="0" smtClean="0"/>
              <a:t>  Rome was established in the year </a:t>
            </a:r>
            <a:r>
              <a:rPr lang="en-US" sz="2400" dirty="0" smtClean="0">
                <a:solidFill>
                  <a:srgbClr val="FF0000"/>
                </a:solidFill>
              </a:rPr>
              <a:t>735</a:t>
            </a:r>
            <a:r>
              <a:rPr lang="en-US" sz="2400" dirty="0" smtClean="0"/>
              <a:t> by a </a:t>
            </a:r>
            <a:br>
              <a:rPr lang="en-US" sz="2400" dirty="0" smtClean="0"/>
            </a:br>
            <a:r>
              <a:rPr lang="en-US" sz="2400" dirty="0" smtClean="0"/>
              <a:t>  group of people called the </a:t>
            </a:r>
            <a:r>
              <a:rPr lang="en-US" sz="2400" dirty="0" err="1" smtClean="0"/>
              <a:t>Latins</a:t>
            </a:r>
            <a:r>
              <a:rPr lang="en-US" sz="2400" dirty="0" smtClean="0"/>
              <a:t>.</a:t>
            </a:r>
          </a:p>
          <a:p>
            <a:pPr>
              <a:buClr>
                <a:schemeClr val="tx2">
                  <a:lumMod val="75000"/>
                </a:schemeClr>
              </a:buClr>
              <a:buNone/>
            </a:pPr>
            <a:endParaRPr lang="en-US" sz="800" dirty="0" smtClean="0"/>
          </a:p>
          <a:p>
            <a:pPr>
              <a:buClr>
                <a:schemeClr val="tx2">
                  <a:lumMod val="75000"/>
                </a:schemeClr>
              </a:buClr>
              <a:buFont typeface="Wingdings" pitchFamily="2" charset="2"/>
              <a:buChar char="q"/>
            </a:pPr>
            <a:r>
              <a:rPr lang="en-US" sz="2400" dirty="0" smtClean="0"/>
              <a:t>  For many years Rome was ruled by a people   </a:t>
            </a:r>
            <a:br>
              <a:rPr lang="en-US" sz="2400" dirty="0" smtClean="0"/>
            </a:br>
            <a:r>
              <a:rPr lang="en-US" sz="2400" dirty="0" smtClean="0"/>
              <a:t>  called the Etruscans</a:t>
            </a:r>
          </a:p>
          <a:p>
            <a:pPr>
              <a:buClr>
                <a:schemeClr val="tx2">
                  <a:lumMod val="75000"/>
                </a:schemeClr>
              </a:buClr>
              <a:buNone/>
            </a:pPr>
            <a:endParaRPr lang="en-US" sz="800" dirty="0" smtClean="0"/>
          </a:p>
          <a:p>
            <a:pPr>
              <a:buClr>
                <a:schemeClr val="tx2">
                  <a:lumMod val="75000"/>
                </a:schemeClr>
              </a:buClr>
              <a:buFont typeface="Wingdings" pitchFamily="2" charset="2"/>
              <a:buChar char="q"/>
            </a:pPr>
            <a:r>
              <a:rPr lang="en-US" sz="2400" dirty="0" smtClean="0"/>
              <a:t>  The Roman’s learned many things from them    </a:t>
            </a:r>
            <a:br>
              <a:rPr lang="en-US" sz="2400" dirty="0" smtClean="0"/>
            </a:br>
            <a:r>
              <a:rPr lang="en-US" sz="2400" dirty="0" smtClean="0"/>
              <a:t>  such as how to pave roads, and build sewers (very </a:t>
            </a:r>
            <a:br>
              <a:rPr lang="en-US" sz="2400" dirty="0" smtClean="0"/>
            </a:br>
            <a:r>
              <a:rPr lang="en-US" sz="2400" dirty="0" smtClean="0"/>
              <a:t>  important)</a:t>
            </a:r>
          </a:p>
          <a:p>
            <a:pPr>
              <a:buClr>
                <a:schemeClr val="tx2">
                  <a:lumMod val="75000"/>
                </a:schemeClr>
              </a:buClr>
              <a:buNone/>
            </a:pPr>
            <a:endParaRPr lang="en-US" sz="800" dirty="0" smtClean="0">
              <a:effectLst>
                <a:outerShdw blurRad="38100" dist="38100" dir="2700000" algn="tl">
                  <a:srgbClr val="000000">
                    <a:alpha val="43137"/>
                  </a:srgbClr>
                </a:outerShdw>
              </a:effectLst>
            </a:endParaRPr>
          </a:p>
          <a:p>
            <a:pPr>
              <a:buClr>
                <a:schemeClr val="tx2">
                  <a:lumMod val="75000"/>
                </a:schemeClr>
              </a:buClr>
              <a:buFont typeface="Wingdings" pitchFamily="2" charset="2"/>
              <a:buChar char="q"/>
            </a:pPr>
            <a:r>
              <a:rPr lang="en-US" sz="2400" dirty="0" smtClean="0"/>
              <a:t>The Romans took what they </a:t>
            </a:r>
            <a:br>
              <a:rPr lang="en-US" sz="2400" dirty="0" smtClean="0"/>
            </a:br>
            <a:r>
              <a:rPr lang="en-US" sz="2400" dirty="0" smtClean="0"/>
              <a:t>learned from them and </a:t>
            </a:r>
            <a:br>
              <a:rPr lang="en-US" sz="2400" dirty="0" smtClean="0"/>
            </a:br>
            <a:r>
              <a:rPr lang="en-US" sz="2400" dirty="0" smtClean="0"/>
              <a:t>made their city great!</a:t>
            </a:r>
            <a:endParaRPr lang="en-US" sz="2400" dirty="0"/>
          </a:p>
        </p:txBody>
      </p:sp>
      <p:pic>
        <p:nvPicPr>
          <p:cNvPr id="67588" name="Picture 4" descr="http://t3.gstatic.com/images?q=tbn:ANd9GcTcsaDj4CquKmP0Qr7ge9-n6MxDfrVfbP03HNfE2rXpS8b3HKXd"/>
          <p:cNvPicPr>
            <a:picLocks noChangeAspect="1" noChangeArrowheads="1"/>
          </p:cNvPicPr>
          <p:nvPr/>
        </p:nvPicPr>
        <p:blipFill>
          <a:blip r:embed="rId2" cstate="print"/>
          <a:srcRect/>
          <a:stretch>
            <a:fillRect/>
          </a:stretch>
        </p:blipFill>
        <p:spPr bwMode="auto">
          <a:xfrm>
            <a:off x="5447280" y="4297680"/>
            <a:ext cx="3696720" cy="25603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lstStyle/>
          <a:p>
            <a:pPr algn="ctr"/>
            <a:r>
              <a:rPr lang="en-US" b="1" dirty="0" smtClean="0">
                <a:latin typeface="Aharoni" pitchFamily="2" charset="-79"/>
                <a:cs typeface="Aharoni" pitchFamily="2" charset="-79"/>
              </a:rPr>
              <a:t>Third Punic War </a:t>
            </a:r>
            <a:endParaRPr lang="en-US" b="1" dirty="0">
              <a:latin typeface="Aharoni" pitchFamily="2" charset="-79"/>
              <a:cs typeface="Aharoni" pitchFamily="2" charset="-79"/>
            </a:endParaRPr>
          </a:p>
        </p:txBody>
      </p:sp>
      <p:sp>
        <p:nvSpPr>
          <p:cNvPr id="3" name="Content Placeholder 2"/>
          <p:cNvSpPr>
            <a:spLocks noGrp="1"/>
          </p:cNvSpPr>
          <p:nvPr>
            <p:ph sz="half" idx="1"/>
          </p:nvPr>
        </p:nvSpPr>
        <p:spPr>
          <a:xfrm>
            <a:off x="990600" y="975360"/>
            <a:ext cx="8382000" cy="4663440"/>
          </a:xfrm>
        </p:spPr>
        <p:txBody>
          <a:bodyPr>
            <a:noAutofit/>
          </a:bodyPr>
          <a:lstStyle/>
          <a:p>
            <a:pPr>
              <a:buClr>
                <a:schemeClr val="tx2">
                  <a:lumMod val="50000"/>
                </a:schemeClr>
              </a:buClr>
              <a:buFont typeface="Wingdings" pitchFamily="2" charset="2"/>
              <a:buChar char="q"/>
            </a:pPr>
            <a:r>
              <a:rPr lang="en-US" sz="2400" dirty="0" smtClean="0"/>
              <a:t>Carthage was now in ruins. They were just a small city, Rome had taken all their empire</a:t>
            </a:r>
          </a:p>
          <a:p>
            <a:pPr>
              <a:buClr>
                <a:schemeClr val="tx2">
                  <a:lumMod val="50000"/>
                </a:schemeClr>
              </a:buClr>
              <a:buNone/>
            </a:pPr>
            <a:endParaRPr lang="en-US" sz="800" dirty="0" smtClean="0">
              <a:effectLst>
                <a:outerShdw blurRad="38100" dist="38100" dir="2700000" algn="tl">
                  <a:srgbClr val="000000">
                    <a:alpha val="43137"/>
                  </a:srgbClr>
                </a:outerShdw>
              </a:effectLst>
            </a:endParaRPr>
          </a:p>
          <a:p>
            <a:pPr>
              <a:buClr>
                <a:schemeClr val="tx2">
                  <a:lumMod val="50000"/>
                </a:schemeClr>
              </a:buClr>
              <a:buFont typeface="Wingdings" pitchFamily="2" charset="2"/>
              <a:buChar char="q"/>
            </a:pPr>
            <a:r>
              <a:rPr lang="en-US" sz="2400" dirty="0" smtClean="0"/>
              <a:t>However, many in Rome still remembered the attack by Hannibal and looked for a reason to attack Carthage again</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sz="2400" dirty="0" smtClean="0"/>
              <a:t>One senator, Cato, constantly said “Carthage must be destroyed”</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sz="2400" dirty="0" smtClean="0"/>
              <a:t> In 146 BC Rome attacked </a:t>
            </a:r>
          </a:p>
          <a:p>
            <a:pPr>
              <a:buClr>
                <a:schemeClr val="tx2">
                  <a:lumMod val="50000"/>
                </a:schemeClr>
              </a:buClr>
              <a:buNone/>
            </a:pPr>
            <a:r>
              <a:rPr lang="en-US" sz="2400" dirty="0" smtClean="0"/>
              <a:t>    Carthage, killed everyone and </a:t>
            </a:r>
            <a:br>
              <a:rPr lang="en-US" sz="2400" dirty="0" smtClean="0"/>
            </a:br>
            <a:r>
              <a:rPr lang="en-US" sz="2400" dirty="0" smtClean="0"/>
              <a:t>burned it the ground. They then </a:t>
            </a:r>
            <a:br>
              <a:rPr lang="en-US" sz="2400" dirty="0" smtClean="0"/>
            </a:br>
            <a:r>
              <a:rPr lang="en-US" sz="2400" dirty="0" smtClean="0"/>
              <a:t>poured salt on the ground so </a:t>
            </a:r>
            <a:br>
              <a:rPr lang="en-US" sz="2400" dirty="0" smtClean="0"/>
            </a:br>
            <a:r>
              <a:rPr lang="en-US" sz="2400" dirty="0" smtClean="0"/>
              <a:t>nothing would ever grow in </a:t>
            </a:r>
            <a:br>
              <a:rPr lang="en-US" sz="2400" dirty="0" smtClean="0"/>
            </a:br>
            <a:r>
              <a:rPr lang="en-US" sz="2400" dirty="0" smtClean="0"/>
              <a:t>Carthage again….harsh…..</a:t>
            </a:r>
            <a:endParaRPr lang="en-US" sz="2400" dirty="0"/>
          </a:p>
        </p:txBody>
      </p:sp>
      <p:pic>
        <p:nvPicPr>
          <p:cNvPr id="5" name="Content Placeholder 4" descr="EventEDestructionofCarthagebyRomansTrans.jpg"/>
          <p:cNvPicPr>
            <a:picLocks noGrp="1" noChangeAspect="1"/>
          </p:cNvPicPr>
          <p:nvPr>
            <p:ph sz="half" idx="2"/>
          </p:nvPr>
        </p:nvPicPr>
        <p:blipFill>
          <a:blip r:embed="rId2" cstate="print"/>
          <a:stretch>
            <a:fillRect/>
          </a:stretch>
        </p:blipFill>
        <p:spPr>
          <a:xfrm>
            <a:off x="5486400" y="3962400"/>
            <a:ext cx="3657600" cy="247691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Ticket Out </a:t>
            </a:r>
            <a:endParaRPr lang="en-US" dirty="0"/>
          </a:p>
        </p:txBody>
      </p:sp>
      <p:sp>
        <p:nvSpPr>
          <p:cNvPr id="3" name="Content Placeholder 2"/>
          <p:cNvSpPr>
            <a:spLocks noGrp="1"/>
          </p:cNvSpPr>
          <p:nvPr>
            <p:ph sz="half" idx="1"/>
          </p:nvPr>
        </p:nvSpPr>
        <p:spPr/>
        <p:txBody>
          <a:bodyPr/>
          <a:lstStyle/>
          <a:p>
            <a:r>
              <a:rPr lang="en-US" dirty="0" smtClean="0"/>
              <a:t>What were the Punic Wars?</a:t>
            </a:r>
          </a:p>
          <a:p>
            <a:r>
              <a:rPr lang="en-US" dirty="0" smtClean="0"/>
              <a:t>Who was Hannibal, what did he do?</a:t>
            </a:r>
          </a:p>
          <a:p>
            <a:r>
              <a:rPr lang="en-US" dirty="0" smtClean="0"/>
              <a:t>Who was the overall winner of the wars?</a:t>
            </a:r>
          </a:p>
          <a:p>
            <a:r>
              <a:rPr lang="en-US" dirty="0" smtClean="0"/>
              <a:t>Questions for me?</a:t>
            </a:r>
            <a:endParaRPr lang="en-US" dirty="0"/>
          </a:p>
        </p:txBody>
      </p:sp>
      <p:pic>
        <p:nvPicPr>
          <p:cNvPr id="5" name="Content Placeholder 4" descr="punicwars3.jpg"/>
          <p:cNvPicPr>
            <a:picLocks noGrp="1" noChangeAspect="1"/>
          </p:cNvPicPr>
          <p:nvPr>
            <p:ph sz="half" idx="2"/>
          </p:nvPr>
        </p:nvPicPr>
        <p:blipFill>
          <a:blip r:embed="rId2" cstate="print"/>
          <a:stretch>
            <a:fillRect/>
          </a:stretch>
        </p:blipFill>
        <p:spPr>
          <a:xfrm>
            <a:off x="5276850" y="2702948"/>
            <a:ext cx="3657600" cy="230617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HW</a:t>
            </a:r>
            <a:endParaRPr lang="en-US" dirty="0"/>
          </a:p>
        </p:txBody>
      </p:sp>
      <p:sp>
        <p:nvSpPr>
          <p:cNvPr id="6" name="Content Placeholder 5"/>
          <p:cNvSpPr>
            <a:spLocks noGrp="1"/>
          </p:cNvSpPr>
          <p:nvPr>
            <p:ph idx="1"/>
          </p:nvPr>
        </p:nvSpPr>
        <p:spPr/>
        <p:txBody>
          <a:bodyPr>
            <a:normAutofit lnSpcReduction="10000"/>
          </a:bodyPr>
          <a:lstStyle/>
          <a:p>
            <a:r>
              <a:rPr lang="en-US" dirty="0" smtClean="0"/>
              <a:t>In a well thought out and well reasoned Paragraph (at least 10 sentences) tell me if you think Rome was right to burn and destroy Carthage in the last Punic war</a:t>
            </a:r>
          </a:p>
          <a:p>
            <a:r>
              <a:rPr lang="en-US" dirty="0" smtClean="0"/>
              <a:t>Use at least 3 well written facts (meaning you can’t just say someone’s name) from your notes and include a topic sentence and a concluding sentence. If any of these things are missing points will be deducted</a:t>
            </a:r>
          </a:p>
          <a:p>
            <a:r>
              <a:rPr lang="en-US" dirty="0" smtClean="0"/>
              <a:t>Due on Wednesday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Rome Expands</a:t>
            </a:r>
            <a:endParaRPr lang="en-US" dirty="0"/>
          </a:p>
        </p:txBody>
      </p:sp>
      <p:sp>
        <p:nvSpPr>
          <p:cNvPr id="3" name="Content Placeholder 2"/>
          <p:cNvSpPr>
            <a:spLocks noGrp="1"/>
          </p:cNvSpPr>
          <p:nvPr>
            <p:ph sz="half" idx="1"/>
          </p:nvPr>
        </p:nvSpPr>
        <p:spPr/>
        <p:txBody>
          <a:bodyPr>
            <a:normAutofit fontScale="92500"/>
          </a:bodyPr>
          <a:lstStyle/>
          <a:p>
            <a:r>
              <a:rPr lang="en-US" dirty="0" smtClean="0"/>
              <a:t>After the Punic Wars Rome kept expanding its territory. </a:t>
            </a:r>
          </a:p>
          <a:p>
            <a:r>
              <a:rPr lang="en-US" dirty="0" smtClean="0"/>
              <a:t>They explored new lands and brought Roman law, customs and technology to all the world</a:t>
            </a:r>
          </a:p>
          <a:p>
            <a:r>
              <a:rPr lang="en-US" dirty="0" smtClean="0"/>
              <a:t>The map shows the full extent of the empire. </a:t>
            </a:r>
            <a:endParaRPr lang="en-US" dirty="0"/>
          </a:p>
        </p:txBody>
      </p:sp>
      <p:pic>
        <p:nvPicPr>
          <p:cNvPr id="5" name="Content Placeholder 4" descr="romeee.jpg"/>
          <p:cNvPicPr>
            <a:picLocks noGrp="1" noChangeAspect="1"/>
          </p:cNvPicPr>
          <p:nvPr>
            <p:ph sz="half" idx="2"/>
          </p:nvPr>
        </p:nvPicPr>
        <p:blipFill>
          <a:blip r:embed="rId2" cstate="print"/>
          <a:stretch>
            <a:fillRect/>
          </a:stretch>
        </p:blipFill>
        <p:spPr>
          <a:xfrm>
            <a:off x="5276850" y="2518981"/>
            <a:ext cx="3657600" cy="267411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lstStyle/>
          <a:p>
            <a:pPr algn="ctr"/>
            <a:r>
              <a:rPr lang="en-US" dirty="0" smtClean="0">
                <a:latin typeface="Aharoni" pitchFamily="2" charset="-79"/>
                <a:cs typeface="Aharoni" pitchFamily="2" charset="-79"/>
              </a:rPr>
              <a:t>Julius Caesar </a:t>
            </a:r>
            <a:endParaRPr lang="en-US" dirty="0">
              <a:latin typeface="Aharoni" pitchFamily="2" charset="-79"/>
              <a:cs typeface="Aharoni" pitchFamily="2" charset="-79"/>
            </a:endParaRPr>
          </a:p>
        </p:txBody>
      </p:sp>
      <p:sp>
        <p:nvSpPr>
          <p:cNvPr id="3" name="Content Placeholder 2"/>
          <p:cNvSpPr>
            <a:spLocks noGrp="1"/>
          </p:cNvSpPr>
          <p:nvPr>
            <p:ph sz="half" idx="1"/>
          </p:nvPr>
        </p:nvSpPr>
        <p:spPr>
          <a:xfrm>
            <a:off x="1066800" y="685800"/>
            <a:ext cx="8077200" cy="5638800"/>
          </a:xfrm>
        </p:spPr>
        <p:txBody>
          <a:bodyPr>
            <a:normAutofit/>
          </a:bodyPr>
          <a:lstStyle/>
          <a:p>
            <a:pPr>
              <a:buClr>
                <a:schemeClr val="tx2">
                  <a:lumMod val="50000"/>
                </a:schemeClr>
              </a:buClr>
              <a:buFont typeface="Wingdings" pitchFamily="2" charset="2"/>
              <a:buChar char="q"/>
            </a:pPr>
            <a:r>
              <a:rPr lang="en-US" dirty="0" smtClean="0"/>
              <a:t>One of the people who helped Rome expand was a brilliant general named Julius Caesar</a:t>
            </a:r>
            <a:r>
              <a:rPr lang="en-US" dirty="0" smtClean="0"/>
              <a:t>.</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With his army Caesar conquered what is now present day France and led the very first invasion </a:t>
            </a:r>
            <a:r>
              <a:rPr lang="en-US" dirty="0" smtClean="0"/>
              <a:t/>
            </a:r>
            <a:br>
              <a:rPr lang="en-US" dirty="0" smtClean="0"/>
            </a:br>
            <a:r>
              <a:rPr lang="en-US" dirty="0" smtClean="0"/>
              <a:t>of </a:t>
            </a:r>
            <a:r>
              <a:rPr lang="en-US" dirty="0" smtClean="0"/>
              <a:t>England </a:t>
            </a:r>
            <a:endParaRPr lang="en-US" dirty="0" smtClean="0"/>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Caesar wanted to be the most famous and powerful man in Rome. To do this..he needed friends </a:t>
            </a:r>
            <a:endParaRPr lang="en-US" dirty="0"/>
          </a:p>
        </p:txBody>
      </p:sp>
      <p:pic>
        <p:nvPicPr>
          <p:cNvPr id="40964" name="Picture 4" descr="http://3.bp.blogspot.com/_ImONdpImGU0/TRSpY655-mI/AAAAAAAAAAk/TUuIt2O0s3k/s1600/JULIUS.jpg"/>
          <p:cNvPicPr>
            <a:picLocks noChangeAspect="1" noChangeArrowheads="1"/>
          </p:cNvPicPr>
          <p:nvPr/>
        </p:nvPicPr>
        <p:blipFill>
          <a:blip r:embed="rId3" cstate="print"/>
          <a:srcRect/>
          <a:stretch>
            <a:fillRect/>
          </a:stretch>
        </p:blipFill>
        <p:spPr bwMode="auto">
          <a:xfrm flipH="1">
            <a:off x="0" y="5029200"/>
            <a:ext cx="2934344" cy="1828800"/>
          </a:xfrm>
          <a:prstGeom prst="rect">
            <a:avLst/>
          </a:prstGeom>
          <a:noFill/>
        </p:spPr>
      </p:pic>
      <p:pic>
        <p:nvPicPr>
          <p:cNvPr id="40962" name="Picture 2" descr="http://www.scientias.nl/wp-content/uploads/2011/10/julius.jpg"/>
          <p:cNvPicPr>
            <a:picLocks noChangeAspect="1" noChangeArrowheads="1"/>
          </p:cNvPicPr>
          <p:nvPr/>
        </p:nvPicPr>
        <p:blipFill>
          <a:blip r:embed="rId4" cstate="print"/>
          <a:srcRect l="18765" r="13189"/>
          <a:stretch>
            <a:fillRect/>
          </a:stretch>
        </p:blipFill>
        <p:spPr bwMode="auto">
          <a:xfrm>
            <a:off x="5822237" y="4389120"/>
            <a:ext cx="3321763" cy="246888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143000"/>
          </a:xfrm>
        </p:spPr>
        <p:txBody>
          <a:bodyPr/>
          <a:lstStyle/>
          <a:p>
            <a:pPr algn="ctr"/>
            <a:r>
              <a:rPr lang="en-US" b="1" dirty="0" smtClean="0">
                <a:latin typeface="Aharoni" pitchFamily="2" charset="-79"/>
                <a:cs typeface="Aharoni" pitchFamily="2" charset="-79"/>
              </a:rPr>
              <a:t>The Triumvirate</a:t>
            </a:r>
            <a:endParaRPr lang="en-US" b="1" dirty="0">
              <a:latin typeface="Aharoni" pitchFamily="2" charset="-79"/>
              <a:cs typeface="Aharoni" pitchFamily="2" charset="-79"/>
            </a:endParaRPr>
          </a:p>
        </p:txBody>
      </p:sp>
      <p:sp>
        <p:nvSpPr>
          <p:cNvPr id="3" name="Content Placeholder 2"/>
          <p:cNvSpPr>
            <a:spLocks noGrp="1"/>
          </p:cNvSpPr>
          <p:nvPr>
            <p:ph sz="half" idx="1"/>
          </p:nvPr>
        </p:nvSpPr>
        <p:spPr>
          <a:xfrm>
            <a:off x="609600" y="1143000"/>
            <a:ext cx="4953000" cy="4663440"/>
          </a:xfrm>
        </p:spPr>
        <p:txBody>
          <a:bodyPr>
            <a:normAutofit/>
          </a:bodyPr>
          <a:lstStyle/>
          <a:p>
            <a:pPr>
              <a:buClr>
                <a:schemeClr val="tx2">
                  <a:lumMod val="50000"/>
                </a:schemeClr>
              </a:buClr>
              <a:buFont typeface="Wingdings" pitchFamily="2" charset="2"/>
              <a:buChar char="q"/>
            </a:pPr>
            <a:r>
              <a:rPr lang="en-US" sz="2400" dirty="0" smtClean="0"/>
              <a:t>Caesar, his friend Pompey, and  a leader named Crassus, all joined together and formed a group called The Triumvirate (which means 3</a:t>
            </a:r>
            <a:r>
              <a:rPr lang="en-US" sz="2400" dirty="0" smtClean="0"/>
              <a:t>)</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sz="2400" dirty="0" smtClean="0"/>
              <a:t>They all worked together until Crassus died. Then Caesar and Pompey fought to see who would rule Rome</a:t>
            </a:r>
            <a:r>
              <a:rPr lang="en-US" sz="2400" dirty="0" smtClean="0"/>
              <a:t>.</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sz="2400" dirty="0" smtClean="0"/>
              <a:t>Caesar  won. </a:t>
            </a:r>
            <a:endParaRPr lang="en-US" sz="2400" dirty="0"/>
          </a:p>
        </p:txBody>
      </p:sp>
      <p:pic>
        <p:nvPicPr>
          <p:cNvPr id="5" name="Content Placeholder 4" descr="triumvirate_page2.jpg"/>
          <p:cNvPicPr>
            <a:picLocks noGrp="1" noChangeAspect="1"/>
          </p:cNvPicPr>
          <p:nvPr>
            <p:ph sz="half" idx="2"/>
          </p:nvPr>
        </p:nvPicPr>
        <p:blipFill>
          <a:blip r:embed="rId2" cstate="print"/>
          <a:stretch>
            <a:fillRect/>
          </a:stretch>
        </p:blipFill>
        <p:spPr>
          <a:xfrm>
            <a:off x="5569744" y="1295400"/>
            <a:ext cx="3498056" cy="46640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txBody>
          <a:bodyPr/>
          <a:lstStyle/>
          <a:p>
            <a:pPr algn="ctr"/>
            <a:r>
              <a:rPr lang="en-US" dirty="0" smtClean="0">
                <a:latin typeface="Aharoni" pitchFamily="2" charset="-79"/>
                <a:cs typeface="Aharoni" pitchFamily="2" charset="-79"/>
              </a:rPr>
              <a:t>Murder!!!</a:t>
            </a:r>
            <a:endParaRPr lang="en-US" dirty="0">
              <a:latin typeface="Aharoni" pitchFamily="2" charset="-79"/>
              <a:cs typeface="Aharoni" pitchFamily="2" charset="-79"/>
            </a:endParaRPr>
          </a:p>
        </p:txBody>
      </p:sp>
      <p:pic>
        <p:nvPicPr>
          <p:cNvPr id="5" name="Content Placeholder 4" descr="Brutus_and_Cassius_by_hankinstein.png"/>
          <p:cNvPicPr>
            <a:picLocks noGrp="1" noChangeAspect="1"/>
          </p:cNvPicPr>
          <p:nvPr>
            <p:ph sz="half" idx="2"/>
          </p:nvPr>
        </p:nvPicPr>
        <p:blipFill>
          <a:blip r:embed="rId2" cstate="print"/>
          <a:stretch>
            <a:fillRect/>
          </a:stretch>
        </p:blipFill>
        <p:spPr>
          <a:xfrm>
            <a:off x="5559630" y="1219200"/>
            <a:ext cx="3584370" cy="4664075"/>
          </a:xfrm>
        </p:spPr>
      </p:pic>
      <p:sp>
        <p:nvSpPr>
          <p:cNvPr id="3" name="Content Placeholder 2"/>
          <p:cNvSpPr>
            <a:spLocks noGrp="1"/>
          </p:cNvSpPr>
          <p:nvPr>
            <p:ph sz="half" idx="1"/>
          </p:nvPr>
        </p:nvSpPr>
        <p:spPr>
          <a:xfrm>
            <a:off x="609600" y="838200"/>
            <a:ext cx="6553200" cy="4663440"/>
          </a:xfrm>
        </p:spPr>
        <p:txBody>
          <a:bodyPr>
            <a:normAutofit/>
          </a:bodyPr>
          <a:lstStyle/>
          <a:p>
            <a:pPr>
              <a:buClr>
                <a:schemeClr val="tx2">
                  <a:lumMod val="50000"/>
                </a:schemeClr>
              </a:buClr>
              <a:buFont typeface="Wingdings" pitchFamily="2" charset="2"/>
              <a:buChar char="q"/>
            </a:pPr>
            <a:r>
              <a:rPr lang="en-US" dirty="0" smtClean="0"/>
              <a:t>The Roman senators gave Caesar the title “Dictator for Life</a:t>
            </a:r>
            <a:r>
              <a:rPr lang="en-US" dirty="0" smtClean="0"/>
              <a:t>’</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This made a lot of people </a:t>
            </a:r>
            <a:r>
              <a:rPr lang="en-US" dirty="0" smtClean="0"/>
              <a:t>nervous</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Two Senators, Brutus and Cassius, decided to kill Caesar and talked </a:t>
            </a:r>
            <a:r>
              <a:rPr lang="en-US" dirty="0" smtClean="0"/>
              <a:t/>
            </a:r>
            <a:br>
              <a:rPr lang="en-US" dirty="0" smtClean="0"/>
            </a:br>
            <a:r>
              <a:rPr lang="en-US" dirty="0" smtClean="0"/>
              <a:t>others </a:t>
            </a:r>
            <a:r>
              <a:rPr lang="en-US" dirty="0" smtClean="0"/>
              <a:t>into doing it as well</a:t>
            </a:r>
            <a:r>
              <a:rPr lang="en-US" dirty="0" smtClean="0"/>
              <a:t>.</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Brutus used to be Caesar’s friend but was afraid Caesar  was a tyrant. </a:t>
            </a:r>
          </a:p>
          <a:p>
            <a:pPr>
              <a:buClr>
                <a:schemeClr val="tx2">
                  <a:lumMod val="50000"/>
                </a:schemeClr>
              </a:buCl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240"/>
            <a:ext cx="8763000" cy="4663440"/>
          </a:xfrm>
        </p:spPr>
        <p:txBody>
          <a:bodyPr>
            <a:normAutofit/>
          </a:bodyPr>
          <a:lstStyle/>
          <a:p>
            <a:pPr>
              <a:buClr>
                <a:schemeClr val="tx2">
                  <a:lumMod val="50000"/>
                </a:schemeClr>
              </a:buClr>
              <a:buFont typeface="Wingdings" pitchFamily="2" charset="2"/>
              <a:buChar char="q"/>
            </a:pPr>
            <a:r>
              <a:rPr lang="en-US" sz="2400" dirty="0" smtClean="0"/>
              <a:t>On the 15</a:t>
            </a:r>
            <a:r>
              <a:rPr lang="en-US" sz="2400" baseline="30000" dirty="0" smtClean="0"/>
              <a:t>th</a:t>
            </a:r>
            <a:r>
              <a:rPr lang="en-US" sz="2400" dirty="0" smtClean="0"/>
              <a:t> of March in the Senate Forum the Senators attacked and murdered Caesar. </a:t>
            </a:r>
            <a:endParaRPr lang="en-US" sz="2400" dirty="0" smtClean="0"/>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sz="2400" dirty="0" smtClean="0"/>
              <a:t>They hid daggers in there cloaks and stabbed him</a:t>
            </a:r>
            <a:r>
              <a:rPr lang="en-US" sz="2400" dirty="0" smtClean="0"/>
              <a:t>.</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sz="2400" dirty="0" smtClean="0"/>
              <a:t>“Et </a:t>
            </a:r>
            <a:r>
              <a:rPr lang="en-US" sz="2400" dirty="0" err="1" smtClean="0"/>
              <a:t>tu</a:t>
            </a:r>
            <a:r>
              <a:rPr lang="en-US" sz="2400" dirty="0" smtClean="0"/>
              <a:t>, Brute” was what Caesar said to Brutus before dying. It means “Even you, Brutus?” </a:t>
            </a:r>
            <a:endParaRPr lang="en-US" sz="2400" dirty="0" smtClean="0"/>
          </a:p>
          <a:p>
            <a:pPr>
              <a:buClr>
                <a:schemeClr val="tx2">
                  <a:lumMod val="50000"/>
                </a:schemeClr>
              </a:buClr>
              <a:buFont typeface="Wingdings" pitchFamily="2" charset="2"/>
              <a:buChar char="q"/>
            </a:pPr>
            <a:r>
              <a:rPr lang="en-US" dirty="0" smtClean="0">
                <a:hlinkClick r:id="rId3"/>
              </a:rPr>
              <a:t>Horrible Histories</a:t>
            </a:r>
            <a:endParaRPr lang="en-US" dirty="0"/>
          </a:p>
        </p:txBody>
      </p:sp>
      <p:pic>
        <p:nvPicPr>
          <p:cNvPr id="5" name="Content Placeholder 4" descr="400px-Cesar-sa_mort.jpg"/>
          <p:cNvPicPr>
            <a:picLocks noGrp="1" noChangeAspect="1"/>
          </p:cNvPicPr>
          <p:nvPr>
            <p:ph sz="half" idx="2"/>
          </p:nvPr>
        </p:nvPicPr>
        <p:blipFill>
          <a:blip r:embed="rId4" cstate="print"/>
          <a:stretch>
            <a:fillRect/>
          </a:stretch>
        </p:blipFill>
        <p:spPr>
          <a:xfrm>
            <a:off x="1844517" y="3383280"/>
            <a:ext cx="6232683" cy="347472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lstStyle/>
          <a:p>
            <a:pPr algn="ctr"/>
            <a:r>
              <a:rPr lang="en-US" dirty="0" smtClean="0">
                <a:latin typeface="Aharoni" pitchFamily="2" charset="-79"/>
                <a:cs typeface="Aharoni" pitchFamily="2" charset="-79"/>
              </a:rPr>
              <a:t>2</a:t>
            </a:r>
            <a:r>
              <a:rPr lang="en-US" baseline="30000" dirty="0" smtClean="0">
                <a:latin typeface="Aharoni" pitchFamily="2" charset="-79"/>
                <a:cs typeface="Aharoni" pitchFamily="2" charset="-79"/>
              </a:rPr>
              <a:t>nd</a:t>
            </a:r>
            <a:r>
              <a:rPr lang="en-US" dirty="0" smtClean="0">
                <a:latin typeface="Aharoni" pitchFamily="2" charset="-79"/>
                <a:cs typeface="Aharoni" pitchFamily="2" charset="-79"/>
              </a:rPr>
              <a:t> Triumvirate </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1124712" y="1143000"/>
            <a:ext cx="8019288" cy="4800600"/>
          </a:xfrm>
        </p:spPr>
        <p:txBody>
          <a:bodyPr>
            <a:normAutofit fontScale="85000" lnSpcReduction="10000"/>
          </a:bodyPr>
          <a:lstStyle/>
          <a:p>
            <a:pPr>
              <a:buClr>
                <a:schemeClr val="tx2">
                  <a:lumMod val="50000"/>
                </a:schemeClr>
              </a:buClr>
              <a:buFont typeface="Wingdings" pitchFamily="2" charset="2"/>
              <a:buChar char="q"/>
            </a:pPr>
            <a:r>
              <a:rPr lang="en-US" dirty="0" smtClean="0"/>
              <a:t>Brutus and Cassius thought they would be heroes, instead, the Romans hated them and wanted them punished</a:t>
            </a:r>
            <a:r>
              <a:rPr lang="en-US" dirty="0" smtClean="0"/>
              <a:t>.</a:t>
            </a:r>
          </a:p>
          <a:p>
            <a:pPr>
              <a:buClr>
                <a:schemeClr val="tx2">
                  <a:lumMod val="50000"/>
                </a:schemeClr>
              </a:buClr>
              <a:buNone/>
            </a:pPr>
            <a:endParaRPr lang="en-US" sz="900" dirty="0" smtClean="0"/>
          </a:p>
          <a:p>
            <a:pPr>
              <a:buClr>
                <a:schemeClr val="tx2">
                  <a:lumMod val="50000"/>
                </a:schemeClr>
              </a:buClr>
              <a:buFont typeface="Wingdings" pitchFamily="2" charset="2"/>
              <a:buChar char="q"/>
            </a:pPr>
            <a:r>
              <a:rPr lang="en-US" dirty="0" smtClean="0"/>
              <a:t>Octavian, Caesar’s adopted son, and Marc Antony, Caesars best friend, joined with a man named Lepidus and formed the 2</a:t>
            </a:r>
            <a:r>
              <a:rPr lang="en-US" baseline="30000" dirty="0" smtClean="0"/>
              <a:t>nd</a:t>
            </a:r>
            <a:r>
              <a:rPr lang="en-US" dirty="0" smtClean="0"/>
              <a:t> </a:t>
            </a:r>
            <a:r>
              <a:rPr lang="en-US" dirty="0" smtClean="0"/>
              <a:t>Triumvirate</a:t>
            </a:r>
          </a:p>
          <a:p>
            <a:pPr>
              <a:buClr>
                <a:schemeClr val="tx2">
                  <a:lumMod val="50000"/>
                </a:schemeClr>
              </a:buClr>
              <a:buNone/>
            </a:pPr>
            <a:endParaRPr lang="en-US" sz="900" dirty="0" smtClean="0"/>
          </a:p>
          <a:p>
            <a:pPr>
              <a:buClr>
                <a:schemeClr val="tx2">
                  <a:lumMod val="50000"/>
                </a:schemeClr>
              </a:buClr>
              <a:buFont typeface="Wingdings" pitchFamily="2" charset="2"/>
              <a:buChar char="q"/>
            </a:pPr>
            <a:r>
              <a:rPr lang="en-US" dirty="0" smtClean="0"/>
              <a:t>They killed Brutus and Cassius and then began to fight each other for control of </a:t>
            </a:r>
            <a:r>
              <a:rPr lang="en-US" dirty="0" smtClean="0"/>
              <a:t>Rome</a:t>
            </a:r>
          </a:p>
          <a:p>
            <a:pPr>
              <a:buClr>
                <a:schemeClr val="tx2">
                  <a:lumMod val="50000"/>
                </a:schemeClr>
              </a:buClr>
              <a:buNone/>
            </a:pPr>
            <a:endParaRPr lang="en-US" sz="900" dirty="0" smtClean="0"/>
          </a:p>
          <a:p>
            <a:pPr>
              <a:buClr>
                <a:schemeClr val="tx2">
                  <a:lumMod val="50000"/>
                </a:schemeClr>
              </a:buClr>
              <a:buFont typeface="Wingdings" pitchFamily="2" charset="2"/>
              <a:buChar char="q"/>
            </a:pPr>
            <a:r>
              <a:rPr lang="en-US" dirty="0" smtClean="0"/>
              <a:t>Octavian eventually won after defeating Marc Antony and his girlfriend Cleopatra in a sea battle.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txBody>
          <a:bodyPr/>
          <a:lstStyle/>
          <a:p>
            <a:pPr algn="ctr"/>
            <a:r>
              <a:rPr lang="en-US" dirty="0" smtClean="0">
                <a:latin typeface="Aharoni" pitchFamily="2" charset="-79"/>
                <a:cs typeface="Aharoni" pitchFamily="2" charset="-79"/>
              </a:rPr>
              <a:t>Caesar Augustus </a:t>
            </a:r>
            <a:endParaRPr lang="en-US" dirty="0">
              <a:latin typeface="Aharoni" pitchFamily="2" charset="-79"/>
              <a:cs typeface="Aharoni" pitchFamily="2" charset="-79"/>
            </a:endParaRPr>
          </a:p>
        </p:txBody>
      </p:sp>
      <p:sp>
        <p:nvSpPr>
          <p:cNvPr id="3" name="Content Placeholder 2"/>
          <p:cNvSpPr>
            <a:spLocks noGrp="1"/>
          </p:cNvSpPr>
          <p:nvPr>
            <p:ph sz="half" idx="1"/>
          </p:nvPr>
        </p:nvSpPr>
        <p:spPr>
          <a:xfrm>
            <a:off x="533400" y="990600"/>
            <a:ext cx="5029200" cy="5196840"/>
          </a:xfrm>
        </p:spPr>
        <p:txBody>
          <a:bodyPr>
            <a:normAutofit/>
          </a:bodyPr>
          <a:lstStyle/>
          <a:p>
            <a:pPr>
              <a:buClr>
                <a:schemeClr val="tx2">
                  <a:lumMod val="50000"/>
                </a:schemeClr>
              </a:buClr>
              <a:buFont typeface="Wingdings" pitchFamily="2" charset="2"/>
              <a:buChar char="q"/>
            </a:pPr>
            <a:r>
              <a:rPr lang="en-US" sz="2400" dirty="0" smtClean="0"/>
              <a:t>Octavian took the name Caesar Augustus and declared himself Emperor of </a:t>
            </a:r>
            <a:r>
              <a:rPr lang="en-US" sz="2400" dirty="0" smtClean="0"/>
              <a:t>Rome.</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sz="2400" dirty="0" smtClean="0"/>
              <a:t>The republic was over. The senate now had no power. It could only advise the emperor. Rome was now an </a:t>
            </a:r>
            <a:r>
              <a:rPr lang="en-US" sz="2400" dirty="0" smtClean="0">
                <a:solidFill>
                  <a:srgbClr val="FF0000"/>
                </a:solidFill>
              </a:rPr>
              <a:t>E</a:t>
            </a:r>
            <a:r>
              <a:rPr lang="en-US" sz="2400" dirty="0" smtClean="0">
                <a:solidFill>
                  <a:srgbClr val="FF0000"/>
                </a:solidFill>
              </a:rPr>
              <a:t>mpire</a:t>
            </a:r>
            <a:r>
              <a:rPr lang="en-US" sz="2400" dirty="0" smtClean="0">
                <a:solidFill>
                  <a:srgbClr val="FF0000"/>
                </a:solidFill>
              </a:rPr>
              <a:t>: a government that includes many different peoples and lands under one </a:t>
            </a:r>
            <a:r>
              <a:rPr lang="en-US" sz="2400" dirty="0" smtClean="0">
                <a:solidFill>
                  <a:srgbClr val="FF0000"/>
                </a:solidFill>
              </a:rPr>
              <a:t>ruler.</a:t>
            </a:r>
            <a:endParaRPr lang="en-US" sz="800" dirty="0" smtClean="0">
              <a:solidFill>
                <a:srgbClr val="FF0000"/>
              </a:solidFill>
            </a:endParaRPr>
          </a:p>
          <a:p>
            <a:pPr>
              <a:buClr>
                <a:schemeClr val="tx2">
                  <a:lumMod val="50000"/>
                </a:schemeClr>
              </a:buClr>
              <a:buNone/>
            </a:pPr>
            <a:r>
              <a:rPr lang="en-US" sz="800" dirty="0" smtClean="0"/>
              <a:t> </a:t>
            </a:r>
          </a:p>
          <a:p>
            <a:pPr>
              <a:buClr>
                <a:schemeClr val="tx2">
                  <a:lumMod val="50000"/>
                </a:schemeClr>
              </a:buClr>
              <a:buFont typeface="Wingdings" pitchFamily="2" charset="2"/>
              <a:buChar char="q"/>
            </a:pPr>
            <a:r>
              <a:rPr lang="en-US" sz="2400" dirty="0" smtClean="0"/>
              <a:t>A </a:t>
            </a:r>
            <a:r>
              <a:rPr lang="en-US" sz="2400" dirty="0" smtClean="0"/>
              <a:t>new age had begun. </a:t>
            </a:r>
            <a:endParaRPr lang="en-US" sz="2400" dirty="0"/>
          </a:p>
        </p:txBody>
      </p:sp>
      <p:pic>
        <p:nvPicPr>
          <p:cNvPr id="32770" name="Picture 2" descr="http://www.mrdowling.com/images/702augustus.jpg"/>
          <p:cNvPicPr>
            <a:picLocks noGrp="1" noChangeAspect="1" noChangeArrowheads="1"/>
          </p:cNvPicPr>
          <p:nvPr>
            <p:ph sz="half" idx="2"/>
          </p:nvPr>
        </p:nvPicPr>
        <p:blipFill>
          <a:blip r:embed="rId2" cstate="print"/>
          <a:srcRect/>
          <a:stretch>
            <a:fillRect/>
          </a:stretch>
        </p:blipFill>
        <p:spPr bwMode="auto">
          <a:xfrm>
            <a:off x="5638801" y="1447800"/>
            <a:ext cx="3428999" cy="39319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8229600" cy="1143000"/>
          </a:xfrm>
        </p:spPr>
        <p:txBody>
          <a:bodyPr/>
          <a:lstStyle/>
          <a:p>
            <a:r>
              <a:rPr lang="en-US" dirty="0" smtClean="0">
                <a:latin typeface="Aharoni" pitchFamily="2" charset="-79"/>
                <a:cs typeface="Aharoni" pitchFamily="2" charset="-79"/>
              </a:rPr>
              <a:t>The beginning of a Republic </a:t>
            </a:r>
            <a:endParaRPr lang="en-US" dirty="0">
              <a:latin typeface="Aharoni" pitchFamily="2" charset="-79"/>
              <a:cs typeface="Aharoni" pitchFamily="2" charset="-79"/>
            </a:endParaRPr>
          </a:p>
        </p:txBody>
      </p:sp>
      <p:sp>
        <p:nvSpPr>
          <p:cNvPr id="3" name="Content Placeholder 2"/>
          <p:cNvSpPr>
            <a:spLocks noGrp="1"/>
          </p:cNvSpPr>
          <p:nvPr>
            <p:ph sz="half" idx="1"/>
          </p:nvPr>
        </p:nvSpPr>
        <p:spPr>
          <a:xfrm>
            <a:off x="1143000" y="990600"/>
            <a:ext cx="8001000" cy="4434840"/>
          </a:xfrm>
        </p:spPr>
        <p:txBody>
          <a:bodyPr>
            <a:normAutofit/>
          </a:bodyPr>
          <a:lstStyle/>
          <a:p>
            <a:pPr>
              <a:buClr>
                <a:schemeClr val="tx2">
                  <a:lumMod val="50000"/>
                </a:schemeClr>
              </a:buClr>
              <a:buFont typeface="Wingdings" pitchFamily="2" charset="2"/>
              <a:buChar char="q"/>
            </a:pPr>
            <a:r>
              <a:rPr lang="en-US" dirty="0" smtClean="0">
                <a:solidFill>
                  <a:srgbClr val="C00000"/>
                </a:solidFill>
                <a:hlinkClick r:id="rId3"/>
              </a:rPr>
              <a:t>Horrible History Overview</a:t>
            </a:r>
            <a:endParaRPr lang="en-US" dirty="0" smtClean="0">
              <a:solidFill>
                <a:srgbClr val="C00000"/>
              </a:solidFill>
            </a:endParaRPr>
          </a:p>
          <a:p>
            <a:pPr>
              <a:buClr>
                <a:schemeClr val="tx2">
                  <a:lumMod val="50000"/>
                </a:schemeClr>
              </a:buClr>
              <a:buNone/>
            </a:pPr>
            <a:endParaRPr lang="en-US" sz="800" dirty="0" smtClean="0">
              <a:solidFill>
                <a:srgbClr val="C00000"/>
              </a:solidFill>
            </a:endParaRPr>
          </a:p>
          <a:p>
            <a:pPr>
              <a:buClr>
                <a:schemeClr val="tx2">
                  <a:lumMod val="50000"/>
                </a:schemeClr>
              </a:buClr>
              <a:buFont typeface="Wingdings" pitchFamily="2" charset="2"/>
              <a:buChar char="q"/>
            </a:pPr>
            <a:r>
              <a:rPr lang="en-US" dirty="0" smtClean="0"/>
              <a:t>Some kings were mean and cruel and treated the people badly.  These kings were called </a:t>
            </a:r>
            <a:r>
              <a:rPr lang="en-US" b="1" i="1" dirty="0" smtClean="0">
                <a:solidFill>
                  <a:schemeClr val="accent5">
                    <a:lumMod val="50000"/>
                  </a:schemeClr>
                </a:solidFill>
                <a:latin typeface="Aharoni" pitchFamily="2" charset="-79"/>
                <a:cs typeface="Aharoni" pitchFamily="2" charset="-79"/>
              </a:rPr>
              <a:t>tyrants</a:t>
            </a:r>
            <a:r>
              <a:rPr lang="en-US" dirty="0" smtClean="0"/>
              <a:t>, a cruel and oppressive ruler.</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One king, named </a:t>
            </a:r>
            <a:r>
              <a:rPr lang="en-US" dirty="0" err="1" smtClean="0"/>
              <a:t>Tarquin</a:t>
            </a:r>
            <a:r>
              <a:rPr lang="en-US" dirty="0" smtClean="0"/>
              <a:t>, went to far and the people kicked him out and created a new government.   Called a…</a:t>
            </a:r>
          </a:p>
          <a:p>
            <a:pPr>
              <a:buClr>
                <a:schemeClr val="tx2">
                  <a:lumMod val="50000"/>
                </a:schemeClr>
              </a:buClr>
              <a:buFont typeface="Wingdings" pitchFamily="2" charset="2"/>
              <a:buChar char="q"/>
            </a:pPr>
            <a:endParaRPr lang="en-US" dirty="0" smtClean="0"/>
          </a:p>
        </p:txBody>
      </p:sp>
      <p:pic>
        <p:nvPicPr>
          <p:cNvPr id="66562" name="Picture 2" descr="http://4.bp.blogspot.com/-yRlJCrw50ZE/UGNBTuZIZmI/AAAAAAAAF0c/mCcynD3_Mqw/s640/Rome+1.jpg"/>
          <p:cNvPicPr>
            <a:picLocks noChangeAspect="1" noChangeArrowheads="1"/>
          </p:cNvPicPr>
          <p:nvPr/>
        </p:nvPicPr>
        <p:blipFill>
          <a:blip r:embed="rId4" cstate="print"/>
          <a:srcRect/>
          <a:stretch>
            <a:fillRect/>
          </a:stretch>
        </p:blipFill>
        <p:spPr bwMode="auto">
          <a:xfrm>
            <a:off x="5334000" y="4480560"/>
            <a:ext cx="3798827" cy="2377440"/>
          </a:xfrm>
          <a:prstGeom prst="rect">
            <a:avLst/>
          </a:prstGeom>
          <a:noFill/>
        </p:spPr>
      </p:pic>
      <p:sp>
        <p:nvSpPr>
          <p:cNvPr id="7" name="TextBox 6"/>
          <p:cNvSpPr txBox="1"/>
          <p:nvPr/>
        </p:nvSpPr>
        <p:spPr>
          <a:xfrm>
            <a:off x="1371600" y="4724400"/>
            <a:ext cx="3235181" cy="1446550"/>
          </a:xfrm>
          <a:prstGeom prst="rect">
            <a:avLst/>
          </a:prstGeom>
          <a:solidFill>
            <a:schemeClr val="bg2">
              <a:lumMod val="90000"/>
            </a:schemeClr>
          </a:solidFill>
        </p:spPr>
        <p:txBody>
          <a:bodyPr wrap="square" rtlCol="0">
            <a:spAutoFit/>
          </a:bodyPr>
          <a:lstStyle/>
          <a:p>
            <a:r>
              <a:rPr lang="en-US" sz="8800" b="1" dirty="0" smtClean="0">
                <a:latin typeface="AR DECODE" pitchFamily="2" charset="0"/>
              </a:rPr>
              <a:t>Republic</a:t>
            </a:r>
            <a:endParaRPr lang="en-US" sz="8800" b="1" dirty="0">
              <a:latin typeface="AR DECOD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143000"/>
          </a:xfrm>
        </p:spPr>
        <p:txBody>
          <a:bodyPr/>
          <a:lstStyle/>
          <a:p>
            <a:pPr algn="ctr"/>
            <a:r>
              <a:rPr lang="en-US" dirty="0" smtClean="0">
                <a:latin typeface="Aharoni" pitchFamily="2" charset="-79"/>
                <a:cs typeface="Aharoni" pitchFamily="2" charset="-79"/>
              </a:rPr>
              <a:t>The Pax Romana </a:t>
            </a:r>
            <a:endParaRPr lang="en-US" dirty="0">
              <a:latin typeface="Aharoni" pitchFamily="2" charset="-79"/>
              <a:cs typeface="Aharoni" pitchFamily="2" charset="-79"/>
            </a:endParaRPr>
          </a:p>
        </p:txBody>
      </p:sp>
      <p:sp>
        <p:nvSpPr>
          <p:cNvPr id="5" name="Content Placeholder 4"/>
          <p:cNvSpPr>
            <a:spLocks noGrp="1"/>
          </p:cNvSpPr>
          <p:nvPr>
            <p:ph idx="1"/>
          </p:nvPr>
        </p:nvSpPr>
        <p:spPr>
          <a:xfrm>
            <a:off x="609600" y="838200"/>
            <a:ext cx="8534400" cy="4800600"/>
          </a:xfrm>
        </p:spPr>
        <p:txBody>
          <a:bodyPr>
            <a:normAutofit fontScale="85000" lnSpcReduction="10000"/>
          </a:bodyPr>
          <a:lstStyle/>
          <a:p>
            <a:pPr>
              <a:buClr>
                <a:schemeClr val="tx2">
                  <a:lumMod val="50000"/>
                </a:schemeClr>
              </a:buClr>
              <a:buFont typeface="Wingdings" pitchFamily="2" charset="2"/>
              <a:buChar char="q"/>
            </a:pPr>
            <a:r>
              <a:rPr lang="en-US" dirty="0" smtClean="0"/>
              <a:t>Under Caesar Augustus Rome became great. </a:t>
            </a:r>
            <a:endParaRPr lang="en-US" dirty="0" smtClean="0"/>
          </a:p>
          <a:p>
            <a:pPr>
              <a:buClr>
                <a:schemeClr val="tx2">
                  <a:lumMod val="50000"/>
                </a:schemeClr>
              </a:buClr>
              <a:buNone/>
            </a:pPr>
            <a:endParaRPr lang="en-US" sz="900" dirty="0" smtClean="0"/>
          </a:p>
          <a:p>
            <a:pPr>
              <a:buClr>
                <a:schemeClr val="tx2">
                  <a:lumMod val="50000"/>
                </a:schemeClr>
              </a:buClr>
              <a:buFont typeface="Wingdings" pitchFamily="2" charset="2"/>
              <a:buChar char="q"/>
            </a:pPr>
            <a:r>
              <a:rPr lang="en-US" dirty="0" smtClean="0"/>
              <a:t>He was a wise and powerful ruler and used his talents to build up Roman </a:t>
            </a:r>
            <a:r>
              <a:rPr lang="en-US" dirty="0" smtClean="0"/>
              <a:t>Society</a:t>
            </a:r>
          </a:p>
          <a:p>
            <a:pPr>
              <a:buClr>
                <a:schemeClr val="tx2">
                  <a:lumMod val="50000"/>
                </a:schemeClr>
              </a:buClr>
              <a:buNone/>
            </a:pPr>
            <a:endParaRPr lang="en-US" sz="900" dirty="0" smtClean="0"/>
          </a:p>
          <a:p>
            <a:pPr>
              <a:buClr>
                <a:schemeClr val="tx2">
                  <a:lumMod val="50000"/>
                </a:schemeClr>
              </a:buClr>
              <a:buFont typeface="Wingdings" pitchFamily="2" charset="2"/>
              <a:buChar char="q"/>
            </a:pPr>
            <a:r>
              <a:rPr lang="en-US" dirty="0" smtClean="0"/>
              <a:t>He financed libraries, built monuments, improved Roman roads, and made Rome a great place to </a:t>
            </a:r>
            <a:r>
              <a:rPr lang="en-US" dirty="0" smtClean="0"/>
              <a:t>live</a:t>
            </a:r>
          </a:p>
          <a:p>
            <a:pPr>
              <a:buClr>
                <a:schemeClr val="tx2">
                  <a:lumMod val="50000"/>
                </a:schemeClr>
              </a:buClr>
              <a:buNone/>
            </a:pPr>
            <a:endParaRPr lang="en-US" sz="900" dirty="0" smtClean="0"/>
          </a:p>
          <a:p>
            <a:pPr>
              <a:buClr>
                <a:schemeClr val="tx2">
                  <a:lumMod val="50000"/>
                </a:schemeClr>
              </a:buClr>
              <a:buFont typeface="Wingdings" pitchFamily="2" charset="2"/>
              <a:buChar char="q"/>
            </a:pPr>
            <a:r>
              <a:rPr lang="en-US" dirty="0" smtClean="0"/>
              <a:t>After he died many Emperors followed in his exampled</a:t>
            </a:r>
            <a:r>
              <a:rPr lang="en-US" dirty="0" smtClean="0"/>
              <a:t>.</a:t>
            </a:r>
          </a:p>
          <a:p>
            <a:pPr>
              <a:buClr>
                <a:schemeClr val="tx2">
                  <a:lumMod val="50000"/>
                </a:schemeClr>
              </a:buClr>
              <a:buNone/>
            </a:pPr>
            <a:endParaRPr lang="en-US" sz="900" dirty="0" smtClean="0"/>
          </a:p>
          <a:p>
            <a:pPr>
              <a:buClr>
                <a:schemeClr val="tx2">
                  <a:lumMod val="50000"/>
                </a:schemeClr>
              </a:buClr>
              <a:buFont typeface="Wingdings" pitchFamily="2" charset="2"/>
              <a:buChar char="q"/>
            </a:pPr>
            <a:r>
              <a:rPr lang="en-US" dirty="0" smtClean="0"/>
              <a:t>Because of theses accomplishments Rome had a golden age of peace and prosperity for over 200 years. This was called the </a:t>
            </a:r>
            <a:r>
              <a:rPr lang="en-US" dirty="0" smtClean="0">
                <a:solidFill>
                  <a:srgbClr val="FF0000"/>
                </a:solidFill>
              </a:rPr>
              <a:t>Pax Romana </a:t>
            </a:r>
            <a:r>
              <a:rPr lang="en-US" dirty="0" smtClean="0"/>
              <a:t>or </a:t>
            </a:r>
            <a:r>
              <a:rPr lang="en-US" dirty="0" smtClean="0">
                <a:solidFill>
                  <a:srgbClr val="FF0000"/>
                </a:solidFill>
              </a:rPr>
              <a:t>Roman Peace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sp>
        <p:nvSpPr>
          <p:cNvPr id="3" name="Content Placeholder 2"/>
          <p:cNvSpPr>
            <a:spLocks noGrp="1"/>
          </p:cNvSpPr>
          <p:nvPr>
            <p:ph idx="1"/>
          </p:nvPr>
        </p:nvSpPr>
        <p:spPr/>
        <p:txBody>
          <a:bodyPr/>
          <a:lstStyle/>
          <a:p>
            <a:r>
              <a:rPr lang="en-US" dirty="0" smtClean="0"/>
              <a:t>Who was Julius Caesar?</a:t>
            </a:r>
          </a:p>
          <a:p>
            <a:r>
              <a:rPr lang="en-US" dirty="0" smtClean="0"/>
              <a:t>Why did Brutus and Cassius kill him?</a:t>
            </a:r>
          </a:p>
          <a:p>
            <a:r>
              <a:rPr lang="en-US" dirty="0" smtClean="0"/>
              <a:t>What was the first Triumvirate?</a:t>
            </a:r>
          </a:p>
          <a:p>
            <a:r>
              <a:rPr lang="en-US" dirty="0" smtClean="0"/>
              <a:t>What was the Second Triumvirate?</a:t>
            </a:r>
          </a:p>
          <a:p>
            <a:r>
              <a:rPr lang="en-US" dirty="0" smtClean="0"/>
              <a:t>Who was Octavian? </a:t>
            </a:r>
          </a:p>
          <a:p>
            <a:r>
              <a:rPr lang="en-US" dirty="0" smtClean="0"/>
              <a:t>What is an empire?</a:t>
            </a:r>
          </a:p>
          <a:p>
            <a:r>
              <a:rPr lang="en-US" dirty="0" smtClean="0"/>
              <a:t>What was the Senate’s job in the empire?</a:t>
            </a:r>
          </a:p>
          <a:p>
            <a:r>
              <a:rPr lang="en-US" dirty="0" smtClean="0"/>
              <a:t>What was the Pax Romana?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Roman Achievements </a:t>
            </a:r>
            <a:endParaRPr lang="en-US" dirty="0"/>
          </a:p>
        </p:txBody>
      </p:sp>
      <p:sp>
        <p:nvSpPr>
          <p:cNvPr id="3" name="Content Placeholder 2"/>
          <p:cNvSpPr>
            <a:spLocks noGrp="1"/>
          </p:cNvSpPr>
          <p:nvPr>
            <p:ph sz="half" idx="1"/>
          </p:nvPr>
        </p:nvSpPr>
        <p:spPr/>
        <p:txBody>
          <a:bodyPr/>
          <a:lstStyle/>
          <a:p>
            <a:r>
              <a:rPr lang="en-US" dirty="0" err="1" smtClean="0"/>
              <a:t>Sas</a:t>
            </a:r>
            <a:endParaRPr lang="en-US" dirty="0" smtClean="0"/>
          </a:p>
          <a:p>
            <a:r>
              <a:rPr lang="en-US" dirty="0" smtClean="0"/>
              <a:t>During the </a:t>
            </a:r>
            <a:r>
              <a:rPr lang="en-US" dirty="0" err="1" smtClean="0"/>
              <a:t>Pax</a:t>
            </a:r>
            <a:r>
              <a:rPr lang="en-US" dirty="0" smtClean="0"/>
              <a:t> </a:t>
            </a:r>
            <a:r>
              <a:rPr lang="en-US" dirty="0" err="1" smtClean="0"/>
              <a:t>Romana</a:t>
            </a:r>
            <a:r>
              <a:rPr lang="en-US" dirty="0" smtClean="0"/>
              <a:t> and after the Romans created many achievements that we still use today</a:t>
            </a:r>
          </a:p>
          <a:p>
            <a:r>
              <a:rPr lang="en-US" dirty="0" smtClean="0"/>
              <a:t>These achievements are in architecture, language, and religion</a:t>
            </a:r>
          </a:p>
          <a:p>
            <a:endParaRPr lang="en-US" dirty="0" smtClean="0"/>
          </a:p>
          <a:p>
            <a:endParaRPr lang="en-US" dirty="0"/>
          </a:p>
        </p:txBody>
      </p:sp>
      <p:pic>
        <p:nvPicPr>
          <p:cNvPr id="5" name="Content Placeholder 4" descr="Roman fountains.JPG"/>
          <p:cNvPicPr>
            <a:picLocks noGrp="1" noChangeAspect="1"/>
          </p:cNvPicPr>
          <p:nvPr>
            <p:ph sz="half" idx="2"/>
          </p:nvPr>
        </p:nvPicPr>
        <p:blipFill>
          <a:blip r:embed="rId2" cstate="print"/>
          <a:stretch>
            <a:fillRect/>
          </a:stretch>
        </p:blipFill>
        <p:spPr>
          <a:xfrm>
            <a:off x="5276850" y="2062985"/>
            <a:ext cx="3657600" cy="358610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Roman Language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a:t>
            </a:r>
            <a:r>
              <a:rPr lang="en-US" dirty="0" smtClean="0">
                <a:solidFill>
                  <a:srgbClr val="FF0000"/>
                </a:solidFill>
              </a:rPr>
              <a:t>language of Rome </a:t>
            </a:r>
            <a:r>
              <a:rPr lang="en-US" dirty="0" smtClean="0"/>
              <a:t>was </a:t>
            </a:r>
            <a:r>
              <a:rPr lang="en-US" dirty="0" smtClean="0">
                <a:solidFill>
                  <a:srgbClr val="FF0000"/>
                </a:solidFill>
              </a:rPr>
              <a:t>Latin</a:t>
            </a:r>
          </a:p>
          <a:p>
            <a:r>
              <a:rPr lang="en-US" dirty="0" smtClean="0"/>
              <a:t>Many of the Languages spoken today come from Latin such as </a:t>
            </a:r>
            <a:r>
              <a:rPr lang="en-US" dirty="0" smtClean="0">
                <a:solidFill>
                  <a:srgbClr val="FF0000"/>
                </a:solidFill>
              </a:rPr>
              <a:t>Spanish, Italian, and French</a:t>
            </a:r>
          </a:p>
          <a:p>
            <a:r>
              <a:rPr lang="en-US" dirty="0" smtClean="0"/>
              <a:t>The United States and other counties copied Rome’s Republic Style Government </a:t>
            </a:r>
          </a:p>
          <a:p>
            <a:r>
              <a:rPr lang="en-US" dirty="0" smtClean="0"/>
              <a:t>Latin Phrases: In Pace Requiescat, Et </a:t>
            </a:r>
            <a:r>
              <a:rPr lang="en-US" dirty="0" err="1" smtClean="0"/>
              <a:t>tu</a:t>
            </a:r>
            <a:r>
              <a:rPr lang="en-US" dirty="0" smtClean="0"/>
              <a:t>, Brute,(even you, Brutus?) In </a:t>
            </a:r>
            <a:r>
              <a:rPr lang="en-US" dirty="0" err="1" smtClean="0"/>
              <a:t>vino</a:t>
            </a:r>
            <a:r>
              <a:rPr lang="en-US" dirty="0" smtClean="0"/>
              <a:t> </a:t>
            </a:r>
            <a:r>
              <a:rPr lang="en-US" dirty="0" err="1" smtClean="0"/>
              <a:t>veritas</a:t>
            </a:r>
            <a:r>
              <a:rPr lang="en-US" dirty="0" smtClean="0"/>
              <a:t>(with wine, truth), </a:t>
            </a:r>
            <a:r>
              <a:rPr lang="en-US" dirty="0" err="1" smtClean="0"/>
              <a:t>Esse</a:t>
            </a:r>
            <a:r>
              <a:rPr lang="en-US" dirty="0" smtClean="0"/>
              <a:t> Quam Verde(to be rather than to seem)  </a:t>
            </a:r>
            <a:endParaRPr lang="en-US" dirty="0"/>
          </a:p>
        </p:txBody>
      </p:sp>
      <p:pic>
        <p:nvPicPr>
          <p:cNvPr id="5" name="Content Placeholder 4" descr="2001039443-260x260-0-0_Book_A_Dictionary_of_Latin_Words_and_Phrases_James.jpg"/>
          <p:cNvPicPr>
            <a:picLocks noGrp="1" noChangeAspect="1"/>
          </p:cNvPicPr>
          <p:nvPr>
            <p:ph sz="half" idx="2"/>
          </p:nvPr>
        </p:nvPicPr>
        <p:blipFill>
          <a:blip r:embed="rId2" cstate="print"/>
          <a:stretch>
            <a:fillRect/>
          </a:stretch>
        </p:blipFill>
        <p:spPr>
          <a:xfrm>
            <a:off x="5454650" y="2205037"/>
            <a:ext cx="3302000" cy="3302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Architecture</a:t>
            </a:r>
            <a:endParaRPr lang="en-US" dirty="0"/>
          </a:p>
        </p:txBody>
      </p:sp>
      <p:sp>
        <p:nvSpPr>
          <p:cNvPr id="3" name="Content Placeholder 2"/>
          <p:cNvSpPr>
            <a:spLocks noGrp="1"/>
          </p:cNvSpPr>
          <p:nvPr>
            <p:ph sz="half" idx="1"/>
          </p:nvPr>
        </p:nvSpPr>
        <p:spPr/>
        <p:txBody>
          <a:bodyPr/>
          <a:lstStyle/>
          <a:p>
            <a:r>
              <a:rPr lang="en-US" dirty="0" smtClean="0"/>
              <a:t>Romans also built many great buildings and structures</a:t>
            </a:r>
          </a:p>
          <a:p>
            <a:r>
              <a:rPr lang="en-US" dirty="0" smtClean="0"/>
              <a:t>One, an </a:t>
            </a:r>
            <a:r>
              <a:rPr lang="en-US" dirty="0" smtClean="0">
                <a:solidFill>
                  <a:srgbClr val="FF0000"/>
                </a:solidFill>
              </a:rPr>
              <a:t>aqueduct</a:t>
            </a:r>
            <a:r>
              <a:rPr lang="en-US" dirty="0" smtClean="0"/>
              <a:t> was </a:t>
            </a:r>
            <a:r>
              <a:rPr lang="en-US" dirty="0" smtClean="0">
                <a:solidFill>
                  <a:srgbClr val="FF0000"/>
                </a:solidFill>
              </a:rPr>
              <a:t>used to bring water into the cit</a:t>
            </a:r>
            <a:r>
              <a:rPr lang="en-US" dirty="0" smtClean="0"/>
              <a:t>y</a:t>
            </a:r>
          </a:p>
          <a:p>
            <a:r>
              <a:rPr lang="en-US" dirty="0" smtClean="0"/>
              <a:t>Romans also built roads and the Coliseum</a:t>
            </a:r>
            <a:endParaRPr lang="en-US" dirty="0"/>
          </a:p>
        </p:txBody>
      </p:sp>
      <p:pic>
        <p:nvPicPr>
          <p:cNvPr id="5" name="Content Placeholder 4" descr="Roman%20Aqueduct,%20Segovia,%20Spain.jpg"/>
          <p:cNvPicPr>
            <a:picLocks noGrp="1" noChangeAspect="1"/>
          </p:cNvPicPr>
          <p:nvPr>
            <p:ph sz="half" idx="2"/>
          </p:nvPr>
        </p:nvPicPr>
        <p:blipFill>
          <a:blip r:embed="rId3" cstate="print"/>
          <a:stretch>
            <a:fillRect/>
          </a:stretch>
        </p:blipFill>
        <p:spPr>
          <a:xfrm>
            <a:off x="5276850" y="2158941"/>
            <a:ext cx="3657600" cy="339419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Coliseum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a:t>
            </a:r>
            <a:r>
              <a:rPr lang="en-US" dirty="0" smtClean="0">
                <a:solidFill>
                  <a:srgbClr val="FF0000"/>
                </a:solidFill>
              </a:rPr>
              <a:t>Coliseum</a:t>
            </a:r>
            <a:r>
              <a:rPr lang="en-US" dirty="0" smtClean="0"/>
              <a:t> was </a:t>
            </a:r>
            <a:r>
              <a:rPr lang="en-US" dirty="0" smtClean="0">
                <a:solidFill>
                  <a:srgbClr val="FF0000"/>
                </a:solidFill>
              </a:rPr>
              <a:t>where the Romans held their sporting events</a:t>
            </a:r>
          </a:p>
          <a:p>
            <a:r>
              <a:rPr lang="en-US" dirty="0" smtClean="0"/>
              <a:t>Some events they held were chariot racing, plays, and gladiator combat</a:t>
            </a:r>
          </a:p>
          <a:p>
            <a:r>
              <a:rPr lang="en-US" dirty="0" smtClean="0"/>
              <a:t>The Romans loved violence and they Coliseum provided that </a:t>
            </a:r>
          </a:p>
        </p:txBody>
      </p:sp>
      <p:pic>
        <p:nvPicPr>
          <p:cNvPr id="5" name="Content Placeholder 4" descr="Picture 1346.jpg"/>
          <p:cNvPicPr>
            <a:picLocks noGrp="1" noChangeAspect="1"/>
          </p:cNvPicPr>
          <p:nvPr>
            <p:ph sz="half" idx="2"/>
          </p:nvPr>
        </p:nvPicPr>
        <p:blipFill>
          <a:blip r:embed="rId3" cstate="print"/>
          <a:stretch>
            <a:fillRect/>
          </a:stretch>
        </p:blipFill>
        <p:spPr>
          <a:xfrm>
            <a:off x="5276850" y="1959503"/>
            <a:ext cx="3657600" cy="379306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Questions </a:t>
            </a:r>
            <a:endParaRPr lang="en-US" dirty="0"/>
          </a:p>
        </p:txBody>
      </p:sp>
      <p:pic>
        <p:nvPicPr>
          <p:cNvPr id="7" name="Content Placeholder 6" descr="rome_coliseum_04.jpg"/>
          <p:cNvPicPr>
            <a:picLocks noGrp="1" noChangeAspect="1"/>
          </p:cNvPicPr>
          <p:nvPr>
            <p:ph sz="half" idx="1"/>
          </p:nvPr>
        </p:nvPicPr>
        <p:blipFill>
          <a:blip r:embed="rId3" cstate="print"/>
          <a:stretch>
            <a:fillRect/>
          </a:stretch>
        </p:blipFill>
        <p:spPr>
          <a:xfrm>
            <a:off x="1435100" y="2655887"/>
            <a:ext cx="3657600" cy="2400300"/>
          </a:xfrm>
        </p:spPr>
      </p:pic>
      <p:sp>
        <p:nvSpPr>
          <p:cNvPr id="9" name="Content Placeholder 8"/>
          <p:cNvSpPr>
            <a:spLocks noGrp="1"/>
          </p:cNvSpPr>
          <p:nvPr>
            <p:ph sz="half" idx="2"/>
          </p:nvPr>
        </p:nvSpPr>
        <p:spPr/>
        <p:txBody>
          <a:bodyPr/>
          <a:lstStyle/>
          <a:p>
            <a:r>
              <a:rPr lang="en-US" dirty="0" smtClean="0"/>
              <a:t>What are some achievements of the Roman Empire?</a:t>
            </a:r>
          </a:p>
          <a:p>
            <a:r>
              <a:rPr lang="en-US" dirty="0" smtClean="0"/>
              <a:t>What is the Coliseum?</a:t>
            </a:r>
          </a:p>
          <a:p>
            <a:r>
              <a:rPr lang="en-US" dirty="0" smtClean="0"/>
              <a:t>What languages do we get from the Roman language of Latin?</a:t>
            </a:r>
          </a:p>
          <a:p>
            <a:r>
              <a:rPr lang="en-US" dirty="0" smtClean="0"/>
              <a:t>What is an aqueduct?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Christianity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Christianity is based on the life, teaching, and actions of Jesus of Nazareth</a:t>
            </a:r>
          </a:p>
          <a:p>
            <a:r>
              <a:rPr lang="en-US" dirty="0" smtClean="0"/>
              <a:t>Jesus lived at taught in the Roman province of Judea in Southwest Asia</a:t>
            </a:r>
          </a:p>
          <a:p>
            <a:r>
              <a:rPr lang="en-US" dirty="0" smtClean="0"/>
              <a:t>He and his followers converted many people to the religion of Christianity</a:t>
            </a:r>
            <a:endParaRPr lang="en-US" dirty="0"/>
          </a:p>
        </p:txBody>
      </p:sp>
      <p:pic>
        <p:nvPicPr>
          <p:cNvPr id="5" name="Content Placeholder 4" descr="Jesus.jpg"/>
          <p:cNvPicPr>
            <a:picLocks noGrp="1" noChangeAspect="1"/>
          </p:cNvPicPr>
          <p:nvPr>
            <p:ph sz="half" idx="2"/>
          </p:nvPr>
        </p:nvPicPr>
        <p:blipFill>
          <a:blip r:embed="rId2" cstate="print"/>
          <a:stretch>
            <a:fillRect/>
          </a:stretch>
        </p:blipFill>
        <p:spPr>
          <a:xfrm>
            <a:off x="6706362" y="3289109"/>
            <a:ext cx="798576" cy="1133856"/>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Spread of Christianity </a:t>
            </a:r>
            <a:endParaRPr lang="en-US" dirty="0"/>
          </a:p>
        </p:txBody>
      </p:sp>
      <p:sp>
        <p:nvSpPr>
          <p:cNvPr id="3" name="Content Placeholder 2"/>
          <p:cNvSpPr>
            <a:spLocks noGrp="1"/>
          </p:cNvSpPr>
          <p:nvPr>
            <p:ph sz="half" idx="1"/>
          </p:nvPr>
        </p:nvSpPr>
        <p:spPr/>
        <p:txBody>
          <a:bodyPr>
            <a:normAutofit fontScale="92500"/>
          </a:bodyPr>
          <a:lstStyle/>
          <a:p>
            <a:r>
              <a:rPr lang="en-US" dirty="0" smtClean="0"/>
              <a:t>Many of Jesus’ followers took advantage of the </a:t>
            </a:r>
            <a:r>
              <a:rPr lang="en-US" dirty="0" err="1" smtClean="0"/>
              <a:t>Pax</a:t>
            </a:r>
            <a:r>
              <a:rPr lang="en-US" dirty="0" smtClean="0"/>
              <a:t> </a:t>
            </a:r>
            <a:r>
              <a:rPr lang="en-US" dirty="0" err="1" smtClean="0"/>
              <a:t>Romana</a:t>
            </a:r>
            <a:r>
              <a:rPr lang="en-US" dirty="0" smtClean="0"/>
              <a:t> and travelled all over the world spreading his teachings throughout the empire</a:t>
            </a:r>
          </a:p>
          <a:p>
            <a:r>
              <a:rPr lang="en-US" dirty="0" smtClean="0"/>
              <a:t>Many people converted to this religion, however some people did not like this</a:t>
            </a:r>
          </a:p>
          <a:p>
            <a:endParaRPr lang="en-US" dirty="0" smtClean="0"/>
          </a:p>
        </p:txBody>
      </p:sp>
      <p:pic>
        <p:nvPicPr>
          <p:cNvPr id="5" name="Content Placeholder 4" descr="kISH_06_134.gif"/>
          <p:cNvPicPr>
            <a:picLocks noGrp="1" noChangeAspect="1"/>
          </p:cNvPicPr>
          <p:nvPr>
            <p:ph sz="half" idx="2"/>
          </p:nvPr>
        </p:nvPicPr>
        <p:blipFill>
          <a:blip r:embed="rId2" cstate="print"/>
          <a:stretch>
            <a:fillRect/>
          </a:stretch>
        </p:blipFill>
        <p:spPr>
          <a:xfrm>
            <a:off x="5276850" y="2676648"/>
            <a:ext cx="3657600" cy="2358779"/>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Persecution</a:t>
            </a:r>
            <a:endParaRPr lang="en-US" dirty="0"/>
          </a:p>
        </p:txBody>
      </p:sp>
      <p:sp>
        <p:nvSpPr>
          <p:cNvPr id="3" name="Content Placeholder 2"/>
          <p:cNvSpPr>
            <a:spLocks noGrp="1"/>
          </p:cNvSpPr>
          <p:nvPr>
            <p:ph sz="half" idx="1"/>
          </p:nvPr>
        </p:nvSpPr>
        <p:spPr/>
        <p:txBody>
          <a:bodyPr/>
          <a:lstStyle/>
          <a:p>
            <a:r>
              <a:rPr lang="en-US" dirty="0" smtClean="0"/>
              <a:t>The Emperors were worried about this new religion and began to persecute or punish those who were Christians</a:t>
            </a:r>
          </a:p>
          <a:p>
            <a:r>
              <a:rPr lang="en-US" dirty="0" smtClean="0"/>
              <a:t>This only made more people convert</a:t>
            </a:r>
            <a:endParaRPr lang="en-US" dirty="0"/>
          </a:p>
        </p:txBody>
      </p:sp>
      <p:pic>
        <p:nvPicPr>
          <p:cNvPr id="5" name="Content Placeholder 4" descr="09_01.jpg"/>
          <p:cNvPicPr>
            <a:picLocks noGrp="1" noChangeAspect="1"/>
          </p:cNvPicPr>
          <p:nvPr>
            <p:ph sz="half" idx="2"/>
          </p:nvPr>
        </p:nvPicPr>
        <p:blipFill>
          <a:blip r:embed="rId3" cstate="print"/>
          <a:stretch>
            <a:fillRect/>
          </a:stretch>
        </p:blipFill>
        <p:spPr>
          <a:xfrm>
            <a:off x="5786437" y="2565400"/>
            <a:ext cx="2638425" cy="25812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1143000"/>
          </a:xfrm>
        </p:spPr>
        <p:txBody>
          <a:bodyPr/>
          <a:lstStyle/>
          <a:p>
            <a:pPr algn="ctr"/>
            <a:r>
              <a:rPr lang="en-US" dirty="0" smtClean="0">
                <a:latin typeface="Aharoni" pitchFamily="2" charset="-79"/>
                <a:cs typeface="Aharoni" pitchFamily="2" charset="-79"/>
              </a:rPr>
              <a:t>The Roman Forum</a:t>
            </a:r>
            <a:endParaRPr lang="en-US" dirty="0">
              <a:latin typeface="Aharoni" pitchFamily="2" charset="-79"/>
              <a:cs typeface="Aharoni" pitchFamily="2" charset="-79"/>
            </a:endParaRPr>
          </a:p>
        </p:txBody>
      </p:sp>
      <p:sp>
        <p:nvSpPr>
          <p:cNvPr id="3" name="Content Placeholder 2"/>
          <p:cNvSpPr>
            <a:spLocks noGrp="1"/>
          </p:cNvSpPr>
          <p:nvPr>
            <p:ph sz="half" idx="1"/>
          </p:nvPr>
        </p:nvSpPr>
        <p:spPr>
          <a:xfrm>
            <a:off x="990600" y="1524000"/>
            <a:ext cx="4267200" cy="4663440"/>
          </a:xfrm>
        </p:spPr>
        <p:txBody>
          <a:bodyPr>
            <a:normAutofit fontScale="92500" lnSpcReduction="20000"/>
          </a:bodyPr>
          <a:lstStyle/>
          <a:p>
            <a:pPr>
              <a:buClr>
                <a:schemeClr val="tx2">
                  <a:lumMod val="50000"/>
                </a:schemeClr>
              </a:buClr>
              <a:buFont typeface="Wingdings" pitchFamily="2" charset="2"/>
              <a:buChar char="q"/>
            </a:pPr>
            <a:r>
              <a:rPr lang="en-US" dirty="0" smtClean="0"/>
              <a:t>The forum was the city’s public square</a:t>
            </a:r>
          </a:p>
          <a:p>
            <a:pPr>
              <a:buClr>
                <a:schemeClr val="tx2">
                  <a:lumMod val="50000"/>
                </a:schemeClr>
              </a:buClr>
              <a:buNone/>
            </a:pPr>
            <a:endParaRPr lang="en-US" sz="900" dirty="0" smtClean="0"/>
          </a:p>
          <a:p>
            <a:pPr>
              <a:buClr>
                <a:schemeClr val="tx2">
                  <a:lumMod val="50000"/>
                </a:schemeClr>
              </a:buClr>
              <a:buFont typeface="Wingdings" pitchFamily="2" charset="2"/>
              <a:buChar char="q"/>
            </a:pPr>
            <a:r>
              <a:rPr lang="en-US" dirty="0" smtClean="0"/>
              <a:t>Government buildings and temples stood on the hills around the forum</a:t>
            </a:r>
          </a:p>
          <a:p>
            <a:pPr>
              <a:buClr>
                <a:schemeClr val="tx2">
                  <a:lumMod val="50000"/>
                </a:schemeClr>
              </a:buClr>
              <a:buNone/>
            </a:pPr>
            <a:endParaRPr lang="en-US" sz="900" dirty="0" smtClean="0"/>
          </a:p>
          <a:p>
            <a:pPr>
              <a:buClr>
                <a:schemeClr val="tx2">
                  <a:lumMod val="50000"/>
                </a:schemeClr>
              </a:buClr>
              <a:buFont typeface="Wingdings" pitchFamily="2" charset="2"/>
              <a:buChar char="q"/>
            </a:pPr>
            <a:r>
              <a:rPr lang="en-US" dirty="0" smtClean="0"/>
              <a:t>Many people met here to discuss issues and decided laws</a:t>
            </a:r>
          </a:p>
          <a:p>
            <a:pPr>
              <a:buNone/>
            </a:pPr>
            <a:endParaRPr lang="en-US" sz="900" dirty="0" smtClean="0"/>
          </a:p>
          <a:p>
            <a:pPr>
              <a:buClr>
                <a:schemeClr val="tx2">
                  <a:lumMod val="50000"/>
                </a:schemeClr>
              </a:buClr>
              <a:buFont typeface="Wingdings" pitchFamily="2" charset="2"/>
              <a:buChar char="q"/>
            </a:pPr>
            <a:r>
              <a:rPr lang="en-US" dirty="0" smtClean="0"/>
              <a:t>Only </a:t>
            </a:r>
            <a:r>
              <a:rPr lang="en-US" dirty="0" smtClean="0">
                <a:solidFill>
                  <a:srgbClr val="800000"/>
                </a:solidFill>
              </a:rPr>
              <a:t>citizens: people who could vote, </a:t>
            </a:r>
            <a:r>
              <a:rPr lang="en-US" dirty="0" smtClean="0"/>
              <a:t>were allowed to wear a toga </a:t>
            </a:r>
            <a:endParaRPr lang="en-US" dirty="0"/>
          </a:p>
        </p:txBody>
      </p:sp>
      <p:pic>
        <p:nvPicPr>
          <p:cNvPr id="5" name="Content Placeholder 4" descr="italy-roman-forum.jpg"/>
          <p:cNvPicPr>
            <a:picLocks noGrp="1" noChangeAspect="1"/>
          </p:cNvPicPr>
          <p:nvPr>
            <p:ph sz="half" idx="2"/>
          </p:nvPr>
        </p:nvPicPr>
        <p:blipFill>
          <a:blip r:embed="rId2" cstate="print"/>
          <a:stretch>
            <a:fillRect/>
          </a:stretch>
        </p:blipFill>
        <p:spPr>
          <a:xfrm>
            <a:off x="5276850" y="2392997"/>
            <a:ext cx="3657600" cy="292608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Acceptance</a:t>
            </a:r>
            <a:endParaRPr lang="en-US" dirty="0"/>
          </a:p>
        </p:txBody>
      </p:sp>
      <p:sp>
        <p:nvSpPr>
          <p:cNvPr id="3" name="Content Placeholder 2"/>
          <p:cNvSpPr>
            <a:spLocks noGrp="1"/>
          </p:cNvSpPr>
          <p:nvPr>
            <p:ph sz="half" idx="1"/>
          </p:nvPr>
        </p:nvSpPr>
        <p:spPr/>
        <p:txBody>
          <a:bodyPr>
            <a:normAutofit fontScale="92500"/>
          </a:bodyPr>
          <a:lstStyle/>
          <a:p>
            <a:r>
              <a:rPr lang="en-US" dirty="0" smtClean="0"/>
              <a:t>In the 300’s a Roman Emperor named Constantine converted to Christianity and stopped the persecution</a:t>
            </a:r>
          </a:p>
          <a:p>
            <a:r>
              <a:rPr lang="en-US" dirty="0" smtClean="0"/>
              <a:t>In 380 AD another emperor said that all other religions except Christianity. It was the official religion  </a:t>
            </a:r>
            <a:endParaRPr lang="en-US" dirty="0"/>
          </a:p>
        </p:txBody>
      </p:sp>
      <p:pic>
        <p:nvPicPr>
          <p:cNvPr id="5" name="Content Placeholder 4" descr="Chi_rho_3_a_wiki.jpg"/>
          <p:cNvPicPr>
            <a:picLocks noGrp="1" noChangeAspect="1"/>
          </p:cNvPicPr>
          <p:nvPr>
            <p:ph sz="half" idx="2"/>
          </p:nvPr>
        </p:nvPicPr>
        <p:blipFill>
          <a:blip r:embed="rId2" cstate="print"/>
          <a:stretch>
            <a:fillRect/>
          </a:stretch>
        </p:blipFill>
        <p:spPr>
          <a:xfrm>
            <a:off x="5276850" y="1766819"/>
            <a:ext cx="3657600" cy="4178436"/>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Church Gets Organized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head of the Church was called the Pope</a:t>
            </a:r>
          </a:p>
          <a:p>
            <a:r>
              <a:rPr lang="en-US" dirty="0" smtClean="0"/>
              <a:t>He appointed bishops and deacons to help organize the churches throughout the empire</a:t>
            </a:r>
          </a:p>
          <a:p>
            <a:r>
              <a:rPr lang="en-US" dirty="0" smtClean="0"/>
              <a:t>After Rome fell the church helped hold people together </a:t>
            </a:r>
            <a:endParaRPr lang="en-US" dirty="0"/>
          </a:p>
        </p:txBody>
      </p:sp>
      <p:pic>
        <p:nvPicPr>
          <p:cNvPr id="8" name="Content Placeholder 7" descr="st-peters-basilica-vatican-city.jpg"/>
          <p:cNvPicPr>
            <a:picLocks noGrp="1" noChangeAspect="1"/>
          </p:cNvPicPr>
          <p:nvPr>
            <p:ph sz="half" idx="2"/>
          </p:nvPr>
        </p:nvPicPr>
        <p:blipFill>
          <a:blip r:embed="rId2" cstate="print"/>
          <a:stretch>
            <a:fillRect/>
          </a:stretch>
        </p:blipFill>
        <p:spPr>
          <a:xfrm>
            <a:off x="6343650" y="3284537"/>
            <a:ext cx="1524000" cy="1143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sp>
        <p:nvSpPr>
          <p:cNvPr id="5" name="Content Placeholder 4"/>
          <p:cNvSpPr>
            <a:spLocks noGrp="1"/>
          </p:cNvSpPr>
          <p:nvPr>
            <p:ph idx="1"/>
          </p:nvPr>
        </p:nvSpPr>
        <p:spPr/>
        <p:txBody>
          <a:bodyPr/>
          <a:lstStyle/>
          <a:p>
            <a:r>
              <a:rPr lang="en-US" dirty="0" smtClean="0"/>
              <a:t>1. Who was Jesus of Nazareth?</a:t>
            </a:r>
          </a:p>
          <a:p>
            <a:r>
              <a:rPr lang="en-US" dirty="0" smtClean="0"/>
              <a:t>What  were his followers called?</a:t>
            </a:r>
          </a:p>
          <a:p>
            <a:r>
              <a:rPr lang="en-US" dirty="0" smtClean="0"/>
              <a:t>How did the </a:t>
            </a:r>
            <a:r>
              <a:rPr lang="en-US" dirty="0" err="1" smtClean="0"/>
              <a:t>Pax</a:t>
            </a:r>
            <a:r>
              <a:rPr lang="en-US" dirty="0" smtClean="0"/>
              <a:t> </a:t>
            </a:r>
            <a:r>
              <a:rPr lang="en-US" dirty="0" err="1" smtClean="0"/>
              <a:t>Romana</a:t>
            </a:r>
            <a:r>
              <a:rPr lang="en-US" dirty="0" smtClean="0"/>
              <a:t> help spread Christianity</a:t>
            </a:r>
          </a:p>
          <a:p>
            <a:r>
              <a:rPr lang="en-US" dirty="0" smtClean="0"/>
              <a:t>Who was Emperor Constantine? Why was he </a:t>
            </a:r>
            <a:r>
              <a:rPr lang="en-US" dirty="0" err="1" smtClean="0"/>
              <a:t>imporant</a:t>
            </a:r>
            <a:r>
              <a:rPr lang="en-US" dirty="0" smtClean="0"/>
              <a:t>?</a:t>
            </a:r>
          </a:p>
          <a:p>
            <a:r>
              <a:rPr lang="en-US" dirty="0" smtClean="0"/>
              <a:t>Who is the Pope?</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Fall of Rome</a:t>
            </a:r>
            <a:endParaRPr lang="en-US" dirty="0"/>
          </a:p>
        </p:txBody>
      </p:sp>
      <p:pic>
        <p:nvPicPr>
          <p:cNvPr id="4" name="Content Placeholder 3" descr="fall of rome.jpg"/>
          <p:cNvPicPr>
            <a:picLocks noGrp="1" noChangeAspect="1"/>
          </p:cNvPicPr>
          <p:nvPr>
            <p:ph idx="1"/>
          </p:nvPr>
        </p:nvPicPr>
        <p:blipFill>
          <a:blip r:embed="rId2" cstate="print"/>
          <a:stretch>
            <a:fillRect/>
          </a:stretch>
        </p:blipFill>
        <p:spPr>
          <a:xfrm>
            <a:off x="2451100" y="2133600"/>
            <a:ext cx="5467350" cy="3429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20000"/>
          </a:bodyPr>
          <a:lstStyle/>
          <a:p>
            <a:r>
              <a:rPr lang="en-US" dirty="0" smtClean="0"/>
              <a:t>Rome, the strongest empire on earth, fell in 476 AD</a:t>
            </a:r>
          </a:p>
          <a:p>
            <a:r>
              <a:rPr lang="en-US" dirty="0" smtClean="0"/>
              <a:t>Rome was invaded by barbarians who destroyed the city, kicked out the Emperor, and set up their own kingdoms</a:t>
            </a:r>
          </a:p>
          <a:p>
            <a:r>
              <a:rPr lang="en-US" dirty="0" smtClean="0"/>
              <a:t>It was a bad time to be a Roman</a:t>
            </a:r>
          </a:p>
          <a:p>
            <a:r>
              <a:rPr lang="en-US" dirty="0" smtClean="0"/>
              <a:t>But, how did it get like this? </a:t>
            </a:r>
            <a:endParaRPr lang="en-US" dirty="0"/>
          </a:p>
        </p:txBody>
      </p:sp>
      <p:pic>
        <p:nvPicPr>
          <p:cNvPr id="6" name="Content Placeholder 5" descr="rome-total-war-barbarian-invasion-20050812052517961-000.jpg"/>
          <p:cNvPicPr>
            <a:picLocks noGrp="1" noChangeAspect="1"/>
          </p:cNvPicPr>
          <p:nvPr>
            <p:ph sz="half" idx="2"/>
          </p:nvPr>
        </p:nvPicPr>
        <p:blipFill>
          <a:blip r:embed="rId2" cstate="print"/>
          <a:stretch>
            <a:fillRect/>
          </a:stretch>
        </p:blipFill>
        <p:spPr>
          <a:xfrm>
            <a:off x="5276850" y="2484437"/>
            <a:ext cx="3657600" cy="27432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Fall of Rome Reasons</a:t>
            </a:r>
            <a:endParaRPr lang="en-US" dirty="0"/>
          </a:p>
        </p:txBody>
      </p:sp>
      <p:sp>
        <p:nvSpPr>
          <p:cNvPr id="4" name="Content Placeholder 3"/>
          <p:cNvSpPr>
            <a:spLocks noGrp="1"/>
          </p:cNvSpPr>
          <p:nvPr>
            <p:ph sz="half" idx="1"/>
          </p:nvPr>
        </p:nvSpPr>
        <p:spPr/>
        <p:txBody>
          <a:bodyPr/>
          <a:lstStyle/>
          <a:p>
            <a:r>
              <a:rPr lang="en-US" dirty="0" smtClean="0"/>
              <a:t>Poor (or crazy)Leaders</a:t>
            </a:r>
          </a:p>
          <a:p>
            <a:r>
              <a:rPr lang="en-US" dirty="0" smtClean="0"/>
              <a:t>Selfish People in the Government</a:t>
            </a:r>
          </a:p>
          <a:p>
            <a:r>
              <a:rPr lang="en-US" dirty="0" smtClean="0"/>
              <a:t>Lack of Discipline in the Army </a:t>
            </a:r>
          </a:p>
          <a:p>
            <a:r>
              <a:rPr lang="en-US" dirty="0" smtClean="0"/>
              <a:t>Lack of Loyalty to Rome</a:t>
            </a:r>
          </a:p>
          <a:p>
            <a:r>
              <a:rPr lang="en-US" dirty="0" smtClean="0"/>
              <a:t>Barbarians invading from the outside </a:t>
            </a:r>
            <a:endParaRPr lang="en-US" dirty="0"/>
          </a:p>
        </p:txBody>
      </p:sp>
      <p:pic>
        <p:nvPicPr>
          <p:cNvPr id="6" name="Content Placeholder 5" descr="genseric_sacking_rome.jpg"/>
          <p:cNvPicPr>
            <a:picLocks noGrp="1" noChangeAspect="1"/>
          </p:cNvPicPr>
          <p:nvPr>
            <p:ph sz="half" idx="2"/>
          </p:nvPr>
        </p:nvPicPr>
        <p:blipFill>
          <a:blip r:embed="rId2" cstate="print"/>
          <a:stretch>
            <a:fillRect/>
          </a:stretch>
        </p:blipFill>
        <p:spPr>
          <a:xfrm>
            <a:off x="5276850" y="2508212"/>
            <a:ext cx="3657600" cy="2695651"/>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Poor Leaders/Selfish People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After Augustus Rome was ruled by only Emperors. The Senate could only give advice</a:t>
            </a:r>
          </a:p>
          <a:p>
            <a:r>
              <a:rPr lang="en-US" dirty="0" smtClean="0"/>
              <a:t>When the Emperor was good things went well, when he was bad….well….not so much</a:t>
            </a:r>
          </a:p>
          <a:p>
            <a:r>
              <a:rPr lang="en-US" dirty="0" smtClean="0"/>
              <a:t>Famous bad emperors include: Caligula, Nero, Commodus, and Elagabalus </a:t>
            </a:r>
          </a:p>
          <a:p>
            <a:endParaRPr lang="en-US" dirty="0"/>
          </a:p>
        </p:txBody>
      </p:sp>
      <p:pic>
        <p:nvPicPr>
          <p:cNvPr id="5" name="Content Placeholder 4" descr="caligula01.jpg"/>
          <p:cNvPicPr>
            <a:picLocks noGrp="1" noChangeAspect="1"/>
          </p:cNvPicPr>
          <p:nvPr>
            <p:ph sz="half" idx="2"/>
          </p:nvPr>
        </p:nvPicPr>
        <p:blipFill>
          <a:blip r:embed="rId3" cstate="print"/>
          <a:stretch>
            <a:fillRect/>
          </a:stretch>
        </p:blipFill>
        <p:spPr>
          <a:xfrm>
            <a:off x="5676900" y="1684337"/>
            <a:ext cx="2857500" cy="43434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List….(and there are more)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Caligula: Tortured people for fun, had massive and expensive parties, killed people for no reason, declared war on Poseidon. Killed people he didn’t like.</a:t>
            </a:r>
          </a:p>
          <a:p>
            <a:pPr>
              <a:buNone/>
            </a:pPr>
            <a:r>
              <a:rPr lang="en-US" dirty="0" smtClean="0"/>
              <a:t>(murdered by his own guards)  </a:t>
            </a:r>
          </a:p>
          <a:p>
            <a:r>
              <a:rPr lang="en-US" dirty="0" smtClean="0"/>
              <a:t>Commodus: Thought he was Hercules. Fought as a Gladiator. Killed Gladiators that were better than him (killed by the senators) </a:t>
            </a:r>
          </a:p>
          <a:p>
            <a:r>
              <a:rPr lang="en-US" dirty="0" smtClean="0"/>
              <a:t>Elagabalus: made emperor as a young boy. Had a lottery for people but hid dead dogs, poison snakes, and bees in the prize boxes. (Murdered by Senators) </a:t>
            </a:r>
          </a:p>
          <a:p>
            <a:r>
              <a:rPr lang="en-US" dirty="0" smtClean="0"/>
              <a:t>Nero: Killed his mother to gain power, killed his first wife, second wife, and half brother. Used to go out in the city at night and beat people up and rob them for fun. Burned Christians as candles.  (killed by his own guards)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These bad emperors (and others like them) wasted Roman money and time</a:t>
            </a:r>
          </a:p>
          <a:p>
            <a:r>
              <a:rPr lang="en-US" dirty="0" smtClean="0"/>
              <a:t>Their lack of leadership lead to Rome being disorganized, and weak</a:t>
            </a:r>
          </a:p>
          <a:p>
            <a:r>
              <a:rPr lang="en-US" dirty="0" smtClean="0"/>
              <a:t>Their selfish greedy ways meant that Rome lost money and people got poor. </a:t>
            </a:r>
          </a:p>
          <a:p>
            <a:r>
              <a:rPr lang="en-US" dirty="0" smtClean="0"/>
              <a:t>This caused </a:t>
            </a:r>
            <a:r>
              <a:rPr lang="en-US" dirty="0" err="1" smtClean="0"/>
              <a:t>Miliatry</a:t>
            </a:r>
            <a:r>
              <a:rPr lang="en-US" dirty="0" smtClean="0"/>
              <a:t> leaders to try to take over</a:t>
            </a:r>
          </a:p>
          <a:p>
            <a:r>
              <a:rPr lang="en-US" dirty="0" smtClean="0"/>
              <a:t>While the leaders were fighting each other…the army was not training</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endParaRPr lang="en-US" dirty="0"/>
          </a:p>
        </p:txBody>
      </p:sp>
      <p:sp>
        <p:nvSpPr>
          <p:cNvPr id="3" name="Content Placeholder 2"/>
          <p:cNvSpPr>
            <a:spLocks noGrp="1"/>
          </p:cNvSpPr>
          <p:nvPr>
            <p:ph idx="1"/>
          </p:nvPr>
        </p:nvSpPr>
        <p:spPr/>
        <p:txBody>
          <a:bodyPr>
            <a:normAutofit lnSpcReduction="10000"/>
          </a:bodyPr>
          <a:lstStyle/>
          <a:p>
            <a:r>
              <a:rPr lang="en-US" dirty="0" smtClean="0"/>
              <a:t>Which of the Emperors we heard about do you think was the worst? Why? </a:t>
            </a:r>
          </a:p>
          <a:p>
            <a:r>
              <a:rPr lang="en-US" dirty="0" smtClean="0"/>
              <a:t>What do you think having bad rulers did for Rome?</a:t>
            </a:r>
          </a:p>
          <a:p>
            <a:r>
              <a:rPr lang="en-US" dirty="0" smtClean="0"/>
              <a:t>How can being a bad ruler and being selfish hurt a country?</a:t>
            </a:r>
          </a:p>
          <a:p>
            <a:r>
              <a:rPr lang="en-US" dirty="0" smtClean="0"/>
              <a:t>How can being selfish and bad hurt your school or team?</a:t>
            </a:r>
          </a:p>
          <a:p>
            <a:r>
              <a:rPr lang="en-US" dirty="0" smtClean="0"/>
              <a:t>Share with a partner then with your teacher?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1143000"/>
          </a:xfrm>
        </p:spPr>
        <p:txBody>
          <a:bodyPr/>
          <a:lstStyle/>
          <a:p>
            <a:pPr algn="ctr"/>
            <a:r>
              <a:rPr lang="en-US" b="1" dirty="0" smtClean="0">
                <a:latin typeface="Aharoni" pitchFamily="2" charset="-79"/>
                <a:cs typeface="Aharoni" pitchFamily="2" charset="-79"/>
              </a:rPr>
              <a:t>The Roman Forum</a:t>
            </a:r>
            <a:endParaRPr lang="en-US" b="1" dirty="0">
              <a:latin typeface="Aharoni" pitchFamily="2" charset="-79"/>
              <a:cs typeface="Aharoni" pitchFamily="2" charset="-79"/>
            </a:endParaRPr>
          </a:p>
        </p:txBody>
      </p:sp>
      <p:sp>
        <p:nvSpPr>
          <p:cNvPr id="3" name="Content Placeholder 2"/>
          <p:cNvSpPr>
            <a:spLocks noGrp="1"/>
          </p:cNvSpPr>
          <p:nvPr>
            <p:ph sz="half" idx="1"/>
          </p:nvPr>
        </p:nvSpPr>
        <p:spPr>
          <a:xfrm>
            <a:off x="609600" y="1737360"/>
            <a:ext cx="5334000" cy="4663440"/>
          </a:xfrm>
        </p:spPr>
        <p:txBody>
          <a:bodyPr>
            <a:normAutofit/>
          </a:bodyPr>
          <a:lstStyle/>
          <a:p>
            <a:pPr>
              <a:buClr>
                <a:schemeClr val="accent5">
                  <a:lumMod val="50000"/>
                </a:schemeClr>
              </a:buClr>
              <a:buFont typeface="Wingdings" pitchFamily="2" charset="2"/>
              <a:buChar char="q"/>
            </a:pPr>
            <a:r>
              <a:rPr lang="en-US" sz="2400" dirty="0" smtClean="0"/>
              <a:t>The forum was the city’s public square</a:t>
            </a:r>
          </a:p>
          <a:p>
            <a:pPr>
              <a:buClr>
                <a:schemeClr val="accent5">
                  <a:lumMod val="50000"/>
                </a:schemeClr>
              </a:buClr>
              <a:buNone/>
            </a:pPr>
            <a:endParaRPr lang="en-US" sz="800" dirty="0" smtClean="0"/>
          </a:p>
          <a:p>
            <a:pPr>
              <a:buClr>
                <a:schemeClr val="accent5">
                  <a:lumMod val="50000"/>
                </a:schemeClr>
              </a:buClr>
              <a:buFont typeface="Wingdings" pitchFamily="2" charset="2"/>
              <a:buChar char="q"/>
            </a:pPr>
            <a:r>
              <a:rPr lang="en-US" sz="2400" dirty="0" smtClean="0"/>
              <a:t>Government buildings and temples stood on the hills around the forum</a:t>
            </a:r>
          </a:p>
          <a:p>
            <a:pPr>
              <a:buClr>
                <a:schemeClr val="accent5">
                  <a:lumMod val="50000"/>
                </a:schemeClr>
              </a:buClr>
              <a:buNone/>
            </a:pPr>
            <a:endParaRPr lang="en-US" sz="800" dirty="0" smtClean="0"/>
          </a:p>
          <a:p>
            <a:pPr>
              <a:buClr>
                <a:schemeClr val="accent5">
                  <a:lumMod val="50000"/>
                </a:schemeClr>
              </a:buClr>
              <a:buFont typeface="Wingdings" pitchFamily="2" charset="2"/>
              <a:buChar char="q"/>
            </a:pPr>
            <a:r>
              <a:rPr lang="en-US" sz="2400" dirty="0" smtClean="0"/>
              <a:t>Many people met here to discuss issues and decided laws</a:t>
            </a:r>
          </a:p>
          <a:p>
            <a:pPr>
              <a:buClr>
                <a:schemeClr val="accent5">
                  <a:lumMod val="50000"/>
                </a:schemeClr>
              </a:buClr>
              <a:buNone/>
            </a:pPr>
            <a:endParaRPr lang="en-US" sz="800" dirty="0" smtClean="0"/>
          </a:p>
          <a:p>
            <a:pPr>
              <a:buClr>
                <a:schemeClr val="accent5">
                  <a:lumMod val="50000"/>
                </a:schemeClr>
              </a:buClr>
              <a:buFont typeface="Wingdings" pitchFamily="2" charset="2"/>
              <a:buChar char="q"/>
            </a:pPr>
            <a:r>
              <a:rPr lang="en-US" sz="2400" dirty="0" smtClean="0"/>
              <a:t>Only </a:t>
            </a:r>
            <a:r>
              <a:rPr lang="en-US" sz="2400" dirty="0" smtClean="0">
                <a:solidFill>
                  <a:srgbClr val="FF0000"/>
                </a:solidFill>
              </a:rPr>
              <a:t>citizens</a:t>
            </a:r>
            <a:r>
              <a:rPr lang="en-US" sz="2400" dirty="0" smtClean="0"/>
              <a:t>: </a:t>
            </a:r>
            <a:r>
              <a:rPr lang="en-US" sz="2400" dirty="0" smtClean="0">
                <a:solidFill>
                  <a:srgbClr val="FF0000"/>
                </a:solidFill>
              </a:rPr>
              <a:t>people who could</a:t>
            </a:r>
            <a:br>
              <a:rPr lang="en-US" sz="2400" dirty="0" smtClean="0">
                <a:solidFill>
                  <a:srgbClr val="FF0000"/>
                </a:solidFill>
              </a:rPr>
            </a:br>
            <a:r>
              <a:rPr lang="en-US" sz="2400" dirty="0" smtClean="0">
                <a:solidFill>
                  <a:srgbClr val="FF0000"/>
                </a:solidFill>
              </a:rPr>
              <a:t>vote, </a:t>
            </a:r>
            <a:r>
              <a:rPr lang="en-US" sz="2400" dirty="0" smtClean="0"/>
              <a:t>were allowed to wear a toga </a:t>
            </a:r>
            <a:endParaRPr lang="en-US" sz="2400" dirty="0"/>
          </a:p>
        </p:txBody>
      </p:sp>
      <p:pic>
        <p:nvPicPr>
          <p:cNvPr id="5" name="Content Placeholder 4" descr="italy-roman-forum.jpg"/>
          <p:cNvPicPr>
            <a:picLocks noGrp="1" noChangeAspect="1"/>
          </p:cNvPicPr>
          <p:nvPr>
            <p:ph sz="half" idx="2"/>
          </p:nvPr>
        </p:nvPicPr>
        <p:blipFill>
          <a:blip r:embed="rId2" cstate="print"/>
          <a:stretch>
            <a:fillRect/>
          </a:stretch>
        </p:blipFill>
        <p:spPr>
          <a:xfrm>
            <a:off x="5486400" y="2286000"/>
            <a:ext cx="3657600" cy="292608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Lack of Discipline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Military leaders were fighting for the job of Emperor</a:t>
            </a:r>
          </a:p>
          <a:p>
            <a:r>
              <a:rPr lang="en-US" dirty="0" smtClean="0"/>
              <a:t>Rather than training Roman solider the leaders recruited mercenaries from the barbarian tribes outside of Rome’s boarder to fight for them</a:t>
            </a:r>
          </a:p>
          <a:p>
            <a:r>
              <a:rPr lang="en-US" dirty="0" smtClean="0"/>
              <a:t>This led to many of the soldiers (who weren’t Roman) not being loyal to Rome, but their tribes</a:t>
            </a:r>
          </a:p>
          <a:p>
            <a:r>
              <a:rPr lang="en-US" dirty="0" smtClean="0"/>
              <a:t>?How do you think this might not be a good idea?</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One Emperor, Diocletian, to help stop the problems he saw in Rome split the empire into two parts East and West</a:t>
            </a:r>
          </a:p>
          <a:p>
            <a:r>
              <a:rPr lang="en-US" dirty="0" smtClean="0"/>
              <a:t>The Western Empire was called Rome, the Eastern, The Byzantine Empire</a:t>
            </a:r>
          </a:p>
          <a:p>
            <a:r>
              <a:rPr lang="en-US" dirty="0" smtClean="0"/>
              <a:t>The Eastern part of the Empire remained strong and did not fall (more on it in the Dark Ages), but the west…did not. …..</a:t>
            </a:r>
            <a:endParaRPr lang="en-US" dirty="0"/>
          </a:p>
        </p:txBody>
      </p:sp>
      <p:pic>
        <p:nvPicPr>
          <p:cNvPr id="5" name="Content Placeholder 4" descr="RomeDivided936.jpg"/>
          <p:cNvPicPr>
            <a:picLocks noGrp="1" noChangeAspect="1"/>
          </p:cNvPicPr>
          <p:nvPr>
            <p:ph sz="half" idx="2"/>
          </p:nvPr>
        </p:nvPicPr>
        <p:blipFill>
          <a:blip r:embed="rId2" cstate="print"/>
          <a:stretch>
            <a:fillRect/>
          </a:stretch>
        </p:blipFill>
        <p:spPr>
          <a:xfrm>
            <a:off x="5276850" y="2695831"/>
            <a:ext cx="3657600" cy="232041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Barbarians Invade</a:t>
            </a:r>
            <a:endParaRPr lang="en-US" dirty="0"/>
          </a:p>
        </p:txBody>
      </p:sp>
      <p:sp>
        <p:nvSpPr>
          <p:cNvPr id="3" name="Content Placeholder 2"/>
          <p:cNvSpPr>
            <a:spLocks noGrp="1"/>
          </p:cNvSpPr>
          <p:nvPr>
            <p:ph idx="1"/>
          </p:nvPr>
        </p:nvSpPr>
        <p:spPr/>
        <p:txBody>
          <a:bodyPr>
            <a:normAutofit fontScale="92500"/>
          </a:bodyPr>
          <a:lstStyle/>
          <a:p>
            <a:r>
              <a:rPr lang="en-US" dirty="0" smtClean="0"/>
              <a:t>As Rome was suffering from their own problems, they could not fight off the invaders when they came to take over Rome</a:t>
            </a:r>
          </a:p>
          <a:p>
            <a:r>
              <a:rPr lang="en-US" dirty="0" smtClean="0"/>
              <a:t>Instead of fighting the barbarians many Emperors paid them off and let them live in Rome.</a:t>
            </a:r>
          </a:p>
          <a:p>
            <a:r>
              <a:rPr lang="en-US" dirty="0" smtClean="0"/>
              <a:t>Some of the Mercenaries hired by Rome didn’t fight the Barbarians. They didn’t care. When they </a:t>
            </a:r>
            <a:r>
              <a:rPr lang="en-US" dirty="0" err="1" smtClean="0"/>
              <a:t>wernt</a:t>
            </a:r>
            <a:r>
              <a:rPr lang="en-US" dirty="0" smtClean="0"/>
              <a:t>’ paid, they attacked Rome.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
        <p:nvSpPr>
          <p:cNvPr id="3" name="Content Placeholder 2"/>
          <p:cNvSpPr>
            <a:spLocks noGrp="1"/>
          </p:cNvSpPr>
          <p:nvPr>
            <p:ph sz="half" idx="1"/>
          </p:nvPr>
        </p:nvSpPr>
        <p:spPr/>
        <p:txBody>
          <a:bodyPr/>
          <a:lstStyle/>
          <a:p>
            <a:r>
              <a:rPr lang="en-US" dirty="0" smtClean="0"/>
              <a:t>In 476 AD The last emperor of Rome, Romulus Augustus (at little kid) was overthrown by Odoacer. Rome, in the west was over and the Dark Ages descended on all of Europe……</a:t>
            </a:r>
            <a:endParaRPr lang="en-US" dirty="0"/>
          </a:p>
        </p:txBody>
      </p:sp>
      <p:pic>
        <p:nvPicPr>
          <p:cNvPr id="5" name="Content Placeholder 4" descr="triumpf_of_death_detail.jpg"/>
          <p:cNvPicPr>
            <a:picLocks noGrp="1" noChangeAspect="1"/>
          </p:cNvPicPr>
          <p:nvPr>
            <p:ph sz="half" idx="2"/>
          </p:nvPr>
        </p:nvPicPr>
        <p:blipFill>
          <a:blip r:embed="rId2" cstate="print"/>
          <a:stretch>
            <a:fillRect/>
          </a:stretch>
        </p:blipFill>
        <p:spPr>
          <a:xfrm>
            <a:off x="5276850" y="2564904"/>
            <a:ext cx="3657600" cy="258226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normAutofit/>
          </a:bodyPr>
          <a:lstStyle/>
          <a:p>
            <a:r>
              <a:rPr lang="en-US" sz="4400" b="1" dirty="0" smtClean="0">
                <a:latin typeface="Aharoni" pitchFamily="2" charset="-79"/>
                <a:cs typeface="Aharoni" pitchFamily="2" charset="-79"/>
              </a:rPr>
              <a:t>Roman Senate</a:t>
            </a:r>
            <a:endParaRPr lang="en-US" sz="4400" b="1" dirty="0">
              <a:latin typeface="Aharoni" pitchFamily="2" charset="-79"/>
              <a:cs typeface="Aharoni" pitchFamily="2" charset="-79"/>
            </a:endParaRPr>
          </a:p>
        </p:txBody>
      </p:sp>
      <p:sp>
        <p:nvSpPr>
          <p:cNvPr id="3" name="Content Placeholder 2"/>
          <p:cNvSpPr>
            <a:spLocks noGrp="1"/>
          </p:cNvSpPr>
          <p:nvPr>
            <p:ph sz="half" idx="1"/>
          </p:nvPr>
        </p:nvSpPr>
        <p:spPr>
          <a:xfrm>
            <a:off x="990600" y="914400"/>
            <a:ext cx="7696200" cy="4663440"/>
          </a:xfrm>
        </p:spPr>
        <p:txBody>
          <a:bodyPr>
            <a:noAutofit/>
          </a:bodyPr>
          <a:lstStyle/>
          <a:p>
            <a:pPr>
              <a:buClr>
                <a:srgbClr val="663300"/>
              </a:buClr>
              <a:buFont typeface="Wingdings" pitchFamily="2" charset="2"/>
              <a:buChar char="q"/>
            </a:pPr>
            <a:r>
              <a:rPr lang="en-US" sz="2400" dirty="0" smtClean="0"/>
              <a:t>A </a:t>
            </a:r>
            <a:r>
              <a:rPr lang="en-US" sz="2400" dirty="0" smtClean="0">
                <a:solidFill>
                  <a:schemeClr val="bg2">
                    <a:lumMod val="50000"/>
                  </a:schemeClr>
                </a:solidFill>
              </a:rPr>
              <a:t>Republic</a:t>
            </a:r>
            <a:r>
              <a:rPr lang="en-US" sz="2400" dirty="0" smtClean="0"/>
              <a:t> is a type of </a:t>
            </a:r>
            <a:r>
              <a:rPr lang="en-US" sz="2400" dirty="0" smtClean="0">
                <a:solidFill>
                  <a:schemeClr val="bg2">
                    <a:lumMod val="50000"/>
                  </a:schemeClr>
                </a:solidFill>
              </a:rPr>
              <a:t>government where people elect  recent   leaders to make laws for them.</a:t>
            </a:r>
          </a:p>
          <a:p>
            <a:pPr>
              <a:buClr>
                <a:srgbClr val="663300"/>
              </a:buClr>
              <a:buNone/>
            </a:pPr>
            <a:endParaRPr lang="en-US" sz="800" dirty="0" smtClean="0">
              <a:solidFill>
                <a:schemeClr val="bg2">
                  <a:lumMod val="50000"/>
                </a:schemeClr>
              </a:solidFill>
            </a:endParaRPr>
          </a:p>
          <a:p>
            <a:pPr>
              <a:buClr>
                <a:srgbClr val="663300"/>
              </a:buClr>
              <a:buFont typeface="Wingdings" pitchFamily="2" charset="2"/>
              <a:buChar char="q"/>
            </a:pPr>
            <a:r>
              <a:rPr lang="en-US" sz="2400" dirty="0" smtClean="0"/>
              <a:t>To help make decisions the leaders looked to the </a:t>
            </a:r>
            <a:r>
              <a:rPr lang="en-US" sz="2400" dirty="0" smtClean="0">
                <a:solidFill>
                  <a:schemeClr val="bg2">
                    <a:lumMod val="50000"/>
                  </a:schemeClr>
                </a:solidFill>
              </a:rPr>
              <a:t>Senate, a council of rich and powerful Romans who helped rule the city</a:t>
            </a:r>
          </a:p>
          <a:p>
            <a:pPr>
              <a:buClr>
                <a:srgbClr val="663300"/>
              </a:buClr>
              <a:buNone/>
            </a:pPr>
            <a:endParaRPr lang="en-US" sz="800" dirty="0" smtClean="0">
              <a:solidFill>
                <a:schemeClr val="bg2">
                  <a:lumMod val="50000"/>
                </a:schemeClr>
              </a:solidFill>
            </a:endParaRPr>
          </a:p>
          <a:p>
            <a:pPr>
              <a:buClr>
                <a:srgbClr val="663300"/>
              </a:buClr>
              <a:buFont typeface="Wingdings" pitchFamily="2" charset="2"/>
              <a:buChar char="q"/>
            </a:pPr>
            <a:r>
              <a:rPr lang="en-US" sz="2400" dirty="0" smtClean="0"/>
              <a:t>The Romans were frequently at </a:t>
            </a:r>
            <a:br>
              <a:rPr lang="en-US" sz="2400" dirty="0" smtClean="0"/>
            </a:br>
            <a:r>
              <a:rPr lang="en-US" sz="2400" dirty="0" smtClean="0"/>
              <a:t>war with those around them. </a:t>
            </a:r>
            <a:br>
              <a:rPr lang="en-US" sz="2400" dirty="0" smtClean="0"/>
            </a:br>
            <a:r>
              <a:rPr lang="en-US" sz="2400" dirty="0" smtClean="0"/>
              <a:t>They elected </a:t>
            </a:r>
            <a:r>
              <a:rPr lang="en-US" sz="2400" b="1" i="1" dirty="0" smtClean="0">
                <a:solidFill>
                  <a:srgbClr val="800000"/>
                </a:solidFill>
              </a:rPr>
              <a:t>dictators</a:t>
            </a:r>
            <a:r>
              <a:rPr lang="en-US" sz="2400" dirty="0" smtClean="0"/>
              <a:t>, rulers </a:t>
            </a:r>
            <a:br>
              <a:rPr lang="en-US" sz="2400" dirty="0" smtClean="0"/>
            </a:br>
            <a:r>
              <a:rPr lang="en-US" sz="2400" dirty="0" smtClean="0"/>
              <a:t>with almost absolute power, </a:t>
            </a:r>
            <a:br>
              <a:rPr lang="en-US" sz="2400" dirty="0" smtClean="0"/>
            </a:br>
            <a:r>
              <a:rPr lang="en-US" sz="2400" dirty="0" smtClean="0"/>
              <a:t>to lead them (for six month </a:t>
            </a:r>
            <a:br>
              <a:rPr lang="en-US" sz="2400" dirty="0" smtClean="0"/>
            </a:br>
            <a:r>
              <a:rPr lang="en-US" sz="2400" dirty="0" smtClean="0"/>
              <a:t>terms) during these times of </a:t>
            </a:r>
            <a:br>
              <a:rPr lang="en-US" sz="2400" dirty="0" smtClean="0"/>
            </a:br>
            <a:r>
              <a:rPr lang="en-US" sz="2400" dirty="0" smtClean="0"/>
              <a:t>crisis. </a:t>
            </a:r>
            <a:endParaRPr lang="en-US" sz="2400" dirty="0" smtClean="0">
              <a:solidFill>
                <a:schemeClr val="bg2">
                  <a:lumMod val="50000"/>
                </a:schemeClr>
              </a:solidFill>
            </a:endParaRPr>
          </a:p>
        </p:txBody>
      </p:sp>
      <p:pic>
        <p:nvPicPr>
          <p:cNvPr id="5" name="Content Placeholder 4" descr="senate.jpg"/>
          <p:cNvPicPr>
            <a:picLocks noGrp="1" noChangeAspect="1"/>
          </p:cNvPicPr>
          <p:nvPr>
            <p:ph sz="half" idx="2"/>
          </p:nvPr>
        </p:nvPicPr>
        <p:blipFill>
          <a:blip r:embed="rId2" cstate="print"/>
          <a:stretch>
            <a:fillRect/>
          </a:stretch>
        </p:blipFill>
        <p:spPr>
          <a:xfrm>
            <a:off x="5524832" y="2834640"/>
            <a:ext cx="3619168" cy="4023360"/>
          </a:xfrm>
        </p:spPr>
      </p:pic>
      <p:sp>
        <p:nvSpPr>
          <p:cNvPr id="6" name="TextBox 5"/>
          <p:cNvSpPr txBox="1"/>
          <p:nvPr/>
        </p:nvSpPr>
        <p:spPr>
          <a:xfrm>
            <a:off x="1219200" y="6273225"/>
            <a:ext cx="7651582" cy="584775"/>
          </a:xfrm>
          <a:prstGeom prst="rect">
            <a:avLst/>
          </a:prstGeom>
          <a:solidFill>
            <a:schemeClr val="bg1"/>
          </a:solidFill>
        </p:spPr>
        <p:txBody>
          <a:bodyPr wrap="none" rtlCol="0">
            <a:spAutoFit/>
          </a:bodyPr>
          <a:lstStyle/>
          <a:p>
            <a:r>
              <a:rPr lang="en-US" sz="3200" b="1" dirty="0" smtClean="0">
                <a:solidFill>
                  <a:srgbClr val="800000"/>
                </a:solidFill>
              </a:rPr>
              <a:t>Read: How the Republic worked Pg 212</a:t>
            </a:r>
            <a:endParaRPr lang="en-US" sz="3200" b="1"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98080" cy="1143000"/>
          </a:xfrm>
        </p:spPr>
        <p:txBody>
          <a:bodyPr>
            <a:normAutofit/>
          </a:bodyPr>
          <a:lstStyle/>
          <a:p>
            <a:pPr algn="ctr"/>
            <a:r>
              <a:rPr lang="en-US" sz="6600" dirty="0" smtClean="0">
                <a:latin typeface="Aharoni" pitchFamily="2" charset="-79"/>
                <a:cs typeface="Aharoni" pitchFamily="2" charset="-79"/>
              </a:rPr>
              <a:t>Think</a:t>
            </a:r>
            <a:endParaRPr lang="en-US" sz="6600" dirty="0">
              <a:latin typeface="Aharoni" pitchFamily="2" charset="-79"/>
              <a:cs typeface="Aharoni" pitchFamily="2" charset="-79"/>
            </a:endParaRPr>
          </a:p>
        </p:txBody>
      </p:sp>
      <p:sp>
        <p:nvSpPr>
          <p:cNvPr id="3" name="Content Placeholder 2"/>
          <p:cNvSpPr>
            <a:spLocks noGrp="1"/>
          </p:cNvSpPr>
          <p:nvPr>
            <p:ph sz="half" idx="1"/>
          </p:nvPr>
        </p:nvSpPr>
        <p:spPr>
          <a:xfrm>
            <a:off x="1219200" y="1524000"/>
            <a:ext cx="4800600" cy="4663440"/>
          </a:xfrm>
        </p:spPr>
        <p:txBody>
          <a:bodyPr>
            <a:normAutofit lnSpcReduction="10000"/>
          </a:bodyPr>
          <a:lstStyle/>
          <a:p>
            <a:pPr>
              <a:buClr>
                <a:schemeClr val="tx2">
                  <a:lumMod val="50000"/>
                </a:schemeClr>
              </a:buClr>
              <a:buFont typeface="Wingdings" pitchFamily="2" charset="2"/>
              <a:buChar char="q"/>
            </a:pPr>
            <a:r>
              <a:rPr lang="en-US" dirty="0" smtClean="0"/>
              <a:t>Do you think that Rome was right to get rid of their king?</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How is a republic different from direct democracy?</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Which do you think is better? Why?</a:t>
            </a:r>
          </a:p>
          <a:p>
            <a:pPr>
              <a:buClr>
                <a:schemeClr val="tx2">
                  <a:lumMod val="50000"/>
                </a:schemeClr>
              </a:buClr>
              <a:buNone/>
            </a:pPr>
            <a:endParaRPr lang="en-US" sz="800" dirty="0" smtClean="0"/>
          </a:p>
          <a:p>
            <a:pPr>
              <a:buClr>
                <a:schemeClr val="tx2">
                  <a:lumMod val="50000"/>
                </a:schemeClr>
              </a:buClr>
              <a:buFont typeface="Wingdings" pitchFamily="2" charset="2"/>
              <a:buChar char="q"/>
            </a:pPr>
            <a:r>
              <a:rPr lang="en-US" dirty="0" smtClean="0"/>
              <a:t>Turn to a friend and discuss . Then share with your teacher</a:t>
            </a:r>
          </a:p>
          <a:p>
            <a:pPr>
              <a:buClr>
                <a:schemeClr val="tx2">
                  <a:lumMod val="50000"/>
                </a:schemeClr>
              </a:buClr>
              <a:buFont typeface="Wingdings" pitchFamily="2" charset="2"/>
              <a:buChar char="q"/>
            </a:pPr>
            <a:endParaRPr lang="en-US" dirty="0" smtClean="0"/>
          </a:p>
        </p:txBody>
      </p:sp>
      <p:pic>
        <p:nvPicPr>
          <p:cNvPr id="63490" name="Picture 2" descr="http://upload.wikimedia.org/wikipedia/commons/4/45/The_Thinker,_Auguste_Rodin.jpg"/>
          <p:cNvPicPr>
            <a:picLocks noChangeAspect="1" noChangeArrowheads="1"/>
          </p:cNvPicPr>
          <p:nvPr/>
        </p:nvPicPr>
        <p:blipFill>
          <a:blip r:embed="rId2" cstate="print"/>
          <a:srcRect/>
          <a:stretch>
            <a:fillRect/>
          </a:stretch>
        </p:blipFill>
        <p:spPr bwMode="auto">
          <a:xfrm>
            <a:off x="6324600" y="1752600"/>
            <a:ext cx="2573124" cy="38404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304800"/>
            <a:ext cx="7253514" cy="3124199"/>
          </a:xfrm>
        </p:spPr>
        <p:txBody>
          <a:bodyPr/>
          <a:lstStyle/>
          <a:p>
            <a:pPr marL="962406" lvl="1" indent="-514350">
              <a:buNone/>
            </a:pPr>
            <a:r>
              <a:rPr lang="en-US" sz="2100" b="1" u="sng" dirty="0" smtClean="0"/>
              <a:t>Consuls</a:t>
            </a:r>
            <a:r>
              <a:rPr lang="en-US" sz="2100" dirty="0" smtClean="0"/>
              <a:t>: two officials with limited power and one year terms; one </a:t>
            </a:r>
            <a:r>
              <a:rPr lang="en-US" sz="2100" b="1" u="sng" dirty="0" smtClean="0"/>
              <a:t>controlled the army</a:t>
            </a:r>
            <a:r>
              <a:rPr lang="en-US" sz="2100" dirty="0" smtClean="0"/>
              <a:t> the other </a:t>
            </a:r>
            <a:r>
              <a:rPr lang="en-US" sz="2100" b="1" u="sng" dirty="0" smtClean="0"/>
              <a:t>directed the government</a:t>
            </a:r>
          </a:p>
          <a:p>
            <a:pPr marL="962406" lvl="1" indent="-514350">
              <a:buNone/>
            </a:pPr>
            <a:endParaRPr lang="en-US" sz="800" b="1" u="sng" dirty="0" smtClean="0"/>
          </a:p>
          <a:p>
            <a:pPr marL="962406" lvl="1" indent="-514350">
              <a:buNone/>
            </a:pPr>
            <a:r>
              <a:rPr lang="en-US" sz="1900" b="1" dirty="0" smtClean="0"/>
              <a:t>Dictator</a:t>
            </a:r>
            <a:r>
              <a:rPr lang="en-US" sz="1900" dirty="0" smtClean="0"/>
              <a:t>: in times of crisis, the republic could appoint a leader with absolute power to </a:t>
            </a:r>
            <a:r>
              <a:rPr lang="en-US" sz="1900" b="1" u="sng" dirty="0" smtClean="0"/>
              <a:t>make laws</a:t>
            </a:r>
            <a:r>
              <a:rPr lang="en-US" sz="1900" dirty="0" smtClean="0"/>
              <a:t> and control the </a:t>
            </a:r>
            <a:r>
              <a:rPr lang="en-US" sz="1900" b="1" u="sng" dirty="0" smtClean="0"/>
              <a:t>army</a:t>
            </a:r>
            <a:r>
              <a:rPr lang="en-US" sz="1900" dirty="0" smtClean="0"/>
              <a:t>; power lasted for </a:t>
            </a:r>
            <a:r>
              <a:rPr lang="en-US" sz="1900" b="1" u="sng" dirty="0" smtClean="0"/>
              <a:t>6</a:t>
            </a:r>
            <a:r>
              <a:rPr lang="en-US" sz="1900" dirty="0" smtClean="0"/>
              <a:t> months</a:t>
            </a:r>
          </a:p>
          <a:p>
            <a:pPr marL="962406" lvl="1" indent="-514350">
              <a:buNone/>
            </a:pPr>
            <a:endParaRPr lang="en-US" sz="800" b="1" u="sng" dirty="0" smtClean="0"/>
          </a:p>
          <a:p>
            <a:pPr marL="962406" lvl="1" indent="-514350">
              <a:buNone/>
            </a:pPr>
            <a:r>
              <a:rPr lang="en-US" sz="2100" b="1" u="sng" dirty="0" smtClean="0"/>
              <a:t>Legions</a:t>
            </a:r>
            <a:r>
              <a:rPr lang="en-US" sz="2100" dirty="0" smtClean="0"/>
              <a:t>: military units made up of </a:t>
            </a:r>
            <a:r>
              <a:rPr lang="en-US" sz="2100" b="1" u="sng" dirty="0" smtClean="0"/>
              <a:t>5,000 soldiers</a:t>
            </a:r>
          </a:p>
          <a:p>
            <a:endParaRPr lang="en-US" dirty="0"/>
          </a:p>
        </p:txBody>
      </p:sp>
      <p:pic>
        <p:nvPicPr>
          <p:cNvPr id="10243" name="Picture 3"/>
          <p:cNvPicPr>
            <a:picLocks noChangeAspect="1" noChangeArrowheads="1"/>
          </p:cNvPicPr>
          <p:nvPr/>
        </p:nvPicPr>
        <p:blipFill>
          <a:blip r:embed="rId2" cstate="print"/>
          <a:srcRect/>
          <a:stretch>
            <a:fillRect/>
          </a:stretch>
        </p:blipFill>
        <p:spPr bwMode="auto">
          <a:xfrm>
            <a:off x="2285998" y="3307080"/>
            <a:ext cx="4897875" cy="3474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lstStyle/>
          <a:p>
            <a:pPr algn="ctr"/>
            <a:r>
              <a:rPr lang="en-US" dirty="0" smtClean="0">
                <a:latin typeface="Aharoni" pitchFamily="2" charset="-79"/>
                <a:cs typeface="Aharoni" pitchFamily="2" charset="-79"/>
              </a:rPr>
              <a:t>Rome Grows </a:t>
            </a:r>
            <a:endParaRPr lang="en-US" dirty="0">
              <a:latin typeface="Aharoni" pitchFamily="2" charset="-79"/>
              <a:cs typeface="Aharoni" pitchFamily="2" charset="-79"/>
            </a:endParaRPr>
          </a:p>
        </p:txBody>
      </p:sp>
      <p:sp>
        <p:nvSpPr>
          <p:cNvPr id="3" name="Content Placeholder 2"/>
          <p:cNvSpPr>
            <a:spLocks noGrp="1"/>
          </p:cNvSpPr>
          <p:nvPr>
            <p:ph sz="half" idx="1"/>
          </p:nvPr>
        </p:nvSpPr>
        <p:spPr>
          <a:xfrm>
            <a:off x="1219200" y="1066800"/>
            <a:ext cx="7467600" cy="4663440"/>
          </a:xfrm>
        </p:spPr>
        <p:txBody>
          <a:bodyPr>
            <a:normAutofit lnSpcReduction="10000"/>
          </a:bodyPr>
          <a:lstStyle/>
          <a:p>
            <a:pPr>
              <a:buClr>
                <a:schemeClr val="accent5">
                  <a:lumMod val="50000"/>
                </a:schemeClr>
              </a:buClr>
              <a:buFont typeface="Wingdings" pitchFamily="2" charset="2"/>
              <a:buChar char="q"/>
            </a:pPr>
            <a:r>
              <a:rPr lang="en-US" sz="3200" dirty="0" smtClean="0"/>
              <a:t>  After the formation of a republic, Rome    </a:t>
            </a:r>
            <a:br>
              <a:rPr lang="en-US" sz="3200" dirty="0" smtClean="0"/>
            </a:br>
            <a:r>
              <a:rPr lang="en-US" sz="3200" dirty="0" smtClean="0"/>
              <a:t>  began to expand their empire</a:t>
            </a:r>
          </a:p>
          <a:p>
            <a:pPr>
              <a:buClr>
                <a:schemeClr val="accent5">
                  <a:lumMod val="50000"/>
                </a:schemeClr>
              </a:buClr>
              <a:buNone/>
            </a:pPr>
            <a:endParaRPr lang="en-US" sz="800" dirty="0" smtClean="0"/>
          </a:p>
          <a:p>
            <a:pPr>
              <a:buClr>
                <a:schemeClr val="accent5">
                  <a:lumMod val="50000"/>
                </a:schemeClr>
              </a:buClr>
              <a:buFont typeface="Wingdings" pitchFamily="2" charset="2"/>
              <a:buChar char="q"/>
            </a:pPr>
            <a:r>
              <a:rPr lang="en-US" sz="3200" dirty="0" smtClean="0"/>
              <a:t>  They started taking over Italy but soon   </a:t>
            </a:r>
            <a:br>
              <a:rPr lang="en-US" sz="3200" dirty="0" smtClean="0"/>
            </a:br>
            <a:r>
              <a:rPr lang="en-US" sz="3200" dirty="0" smtClean="0"/>
              <a:t>  took over most of the known world</a:t>
            </a:r>
          </a:p>
          <a:p>
            <a:pPr>
              <a:buClr>
                <a:schemeClr val="accent5">
                  <a:lumMod val="50000"/>
                </a:schemeClr>
              </a:buClr>
              <a:buNone/>
            </a:pPr>
            <a:endParaRPr lang="en-US" sz="800" dirty="0" smtClean="0">
              <a:effectLst>
                <a:outerShdw blurRad="38100" dist="38100" dir="2700000" algn="tl">
                  <a:srgbClr val="000000">
                    <a:alpha val="43137"/>
                  </a:srgbClr>
                </a:outerShdw>
              </a:effectLst>
            </a:endParaRPr>
          </a:p>
          <a:p>
            <a:pPr>
              <a:buClr>
                <a:schemeClr val="accent5">
                  <a:lumMod val="50000"/>
                </a:schemeClr>
              </a:buClr>
              <a:buFont typeface="Wingdings" pitchFamily="2" charset="2"/>
              <a:buChar char="q"/>
            </a:pPr>
            <a:r>
              <a:rPr lang="en-US" sz="3200" dirty="0" smtClean="0"/>
              <a:t>  By 100 BC they had taken over most of   </a:t>
            </a:r>
            <a:br>
              <a:rPr lang="en-US" sz="3200" dirty="0" smtClean="0"/>
            </a:br>
            <a:r>
              <a:rPr lang="en-US" sz="3200" dirty="0" smtClean="0"/>
              <a:t>  the Mediterranean world</a:t>
            </a:r>
          </a:p>
          <a:p>
            <a:pPr>
              <a:buClr>
                <a:schemeClr val="accent5">
                  <a:lumMod val="50000"/>
                </a:schemeClr>
              </a:buClr>
              <a:buNone/>
            </a:pPr>
            <a:endParaRPr lang="en-US" sz="800" dirty="0" smtClean="0"/>
          </a:p>
          <a:p>
            <a:pPr>
              <a:buClr>
                <a:schemeClr val="accent5">
                  <a:lumMod val="50000"/>
                </a:schemeClr>
              </a:buClr>
              <a:buFont typeface="Wingdings" pitchFamily="2" charset="2"/>
              <a:buChar char="q"/>
            </a:pPr>
            <a:r>
              <a:rPr lang="en-US" sz="3200" dirty="0" smtClean="0"/>
              <a:t>  They were able to do this with their </a:t>
            </a:r>
            <a:br>
              <a:rPr lang="en-US" sz="3200" dirty="0" smtClean="0"/>
            </a:br>
            <a:r>
              <a:rPr lang="en-US" sz="3200" dirty="0" smtClean="0"/>
              <a:t>  strong organized army</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11724</TotalTime>
  <Words>2536</Words>
  <Application>Microsoft Office PowerPoint</Application>
  <PresentationFormat>On-screen Show (4:3)</PresentationFormat>
  <Paragraphs>321</Paragraphs>
  <Slides>53</Slides>
  <Notes>15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Solstice</vt:lpstr>
      <vt:lpstr>Ancient Rome</vt:lpstr>
      <vt:lpstr>Rome wasn’t built in a day</vt:lpstr>
      <vt:lpstr>The beginning of a Republic </vt:lpstr>
      <vt:lpstr>The Roman Forum</vt:lpstr>
      <vt:lpstr>The Roman Forum</vt:lpstr>
      <vt:lpstr>Roman Senate</vt:lpstr>
      <vt:lpstr>Think</vt:lpstr>
      <vt:lpstr>Slide 8</vt:lpstr>
      <vt:lpstr>Rome Grows </vt:lpstr>
      <vt:lpstr>Roman Expansion </vt:lpstr>
      <vt:lpstr>A Challenger Arrives!!</vt:lpstr>
      <vt:lpstr>Rome says: War!!!!</vt:lpstr>
      <vt:lpstr>Punic Wars Definition and Causes</vt:lpstr>
      <vt:lpstr>Punic War I Tale of the Tape </vt:lpstr>
      <vt:lpstr>What happened </vt:lpstr>
      <vt:lpstr>Punic War 2: Hannibal’s Strikes Back!!!!! </vt:lpstr>
      <vt:lpstr>Slide 17</vt:lpstr>
      <vt:lpstr>2nd Punic Wars causes</vt:lpstr>
      <vt:lpstr>Slide 19</vt:lpstr>
      <vt:lpstr>Third Punic War </vt:lpstr>
      <vt:lpstr>Ticket Out </vt:lpstr>
      <vt:lpstr>HW</vt:lpstr>
      <vt:lpstr>Rome Expands</vt:lpstr>
      <vt:lpstr>Julius Caesar </vt:lpstr>
      <vt:lpstr>The Triumvirate</vt:lpstr>
      <vt:lpstr>Murder!!!</vt:lpstr>
      <vt:lpstr>Slide 27</vt:lpstr>
      <vt:lpstr>2nd Triumvirate </vt:lpstr>
      <vt:lpstr>Caesar Augustus </vt:lpstr>
      <vt:lpstr>The Pax Romana </vt:lpstr>
      <vt:lpstr>Questions </vt:lpstr>
      <vt:lpstr>Roman Achievements </vt:lpstr>
      <vt:lpstr>Roman Language</vt:lpstr>
      <vt:lpstr>Architecture</vt:lpstr>
      <vt:lpstr>Coliseum </vt:lpstr>
      <vt:lpstr>Questions </vt:lpstr>
      <vt:lpstr>Christianity </vt:lpstr>
      <vt:lpstr>Spread of Christianity </vt:lpstr>
      <vt:lpstr>Persecution</vt:lpstr>
      <vt:lpstr>Acceptance</vt:lpstr>
      <vt:lpstr>The Church Gets Organized </vt:lpstr>
      <vt:lpstr>Questions </vt:lpstr>
      <vt:lpstr>Fall of Rome</vt:lpstr>
      <vt:lpstr>Slide 44</vt:lpstr>
      <vt:lpstr>Fall of Rome Reasons</vt:lpstr>
      <vt:lpstr>Poor Leaders/Selfish People</vt:lpstr>
      <vt:lpstr>The List….(and there are more)</vt:lpstr>
      <vt:lpstr>Slide 48</vt:lpstr>
      <vt:lpstr>Question</vt:lpstr>
      <vt:lpstr>Lack of Discipline </vt:lpstr>
      <vt:lpstr>Solutions</vt:lpstr>
      <vt:lpstr>Barbarians Invade</vt:lpstr>
      <vt:lpstr>The End….</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dc:title>
  <dc:creator>WCPSS</dc:creator>
  <cp:lastModifiedBy>Erika Gutscher</cp:lastModifiedBy>
  <cp:revision>266</cp:revision>
  <dcterms:created xsi:type="dcterms:W3CDTF">2011-10-31T15:30:31Z</dcterms:created>
  <dcterms:modified xsi:type="dcterms:W3CDTF">2013-11-28T17:02:31Z</dcterms:modified>
</cp:coreProperties>
</file>