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57" r:id="rId5"/>
    <p:sldId id="258" r:id="rId6"/>
    <p:sldId id="259" r:id="rId7"/>
    <p:sldId id="260" r:id="rId8"/>
    <p:sldId id="261"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09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1884DD-0F1C-4E7F-955D-2E7A447BE96C}"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66491-D2E8-40F7-8E59-34E91A3DD9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884DD-0F1C-4E7F-955D-2E7A447BE96C}"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66491-D2E8-40F7-8E59-34E91A3DD9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884DD-0F1C-4E7F-955D-2E7A447BE96C}"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66491-D2E8-40F7-8E59-34E91A3DD9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884DD-0F1C-4E7F-955D-2E7A447BE96C}"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66491-D2E8-40F7-8E59-34E91A3DD9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884DD-0F1C-4E7F-955D-2E7A447BE96C}"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66491-D2E8-40F7-8E59-34E91A3DD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1884DD-0F1C-4E7F-955D-2E7A447BE96C}" type="datetimeFigureOut">
              <a:rPr lang="en-US" smtClean="0"/>
              <a:pPr/>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66491-D2E8-40F7-8E59-34E91A3DD9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1884DD-0F1C-4E7F-955D-2E7A447BE96C}" type="datetimeFigureOut">
              <a:rPr lang="en-US" smtClean="0"/>
              <a:pPr/>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66491-D2E8-40F7-8E59-34E91A3DD9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1884DD-0F1C-4E7F-955D-2E7A447BE96C}" type="datetimeFigureOut">
              <a:rPr lang="en-US" smtClean="0"/>
              <a:pPr/>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66491-D2E8-40F7-8E59-34E91A3DD9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884DD-0F1C-4E7F-955D-2E7A447BE96C}" type="datetimeFigureOut">
              <a:rPr lang="en-US" smtClean="0"/>
              <a:pPr/>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66491-D2E8-40F7-8E59-34E91A3DD9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884DD-0F1C-4E7F-955D-2E7A447BE96C}" type="datetimeFigureOut">
              <a:rPr lang="en-US" smtClean="0"/>
              <a:pPr/>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66491-D2E8-40F7-8E59-34E91A3DD9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884DD-0F1C-4E7F-955D-2E7A447BE96C}" type="datetimeFigureOut">
              <a:rPr lang="en-US" smtClean="0"/>
              <a:pPr/>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66491-D2E8-40F7-8E59-34E91A3DD9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884DD-0F1C-4E7F-955D-2E7A447BE96C}" type="datetimeFigureOut">
              <a:rPr lang="en-US" smtClean="0"/>
              <a:pPr/>
              <a:t>4/5/2018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66491-D2E8-40F7-8E59-34E91A3DD9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8h2_J3q7pA4"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i1rdCVWK85Q"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www.youtube.com/watch?v=Oh_xvKLhZHg"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533400"/>
            <a:ext cx="2105448" cy="369332"/>
          </a:xfrm>
          <a:prstGeom prst="rect">
            <a:avLst/>
          </a:prstGeom>
          <a:noFill/>
        </p:spPr>
        <p:txBody>
          <a:bodyPr wrap="none" rtlCol="0">
            <a:spAutoFit/>
          </a:bodyPr>
          <a:lstStyle/>
          <a:p>
            <a:r>
              <a:rPr lang="en-US" b="1" dirty="0" smtClean="0"/>
              <a:t>India’s Caste System</a:t>
            </a:r>
            <a:endParaRPr lang="en-US" b="1" dirty="0"/>
          </a:p>
        </p:txBody>
      </p:sp>
      <p:pic>
        <p:nvPicPr>
          <p:cNvPr id="16386" name="Picture 2" descr="http://image.slidesharecdn.com/castesystem-120913061631-phpapp01/95/slide-1-728.jpg?1347535248"/>
          <p:cNvPicPr>
            <a:picLocks noChangeAspect="1" noChangeArrowheads="1"/>
          </p:cNvPicPr>
          <p:nvPr/>
        </p:nvPicPr>
        <p:blipFill>
          <a:blip r:embed="rId2" cstate="print"/>
          <a:srcRect l="28571" t="19048" r="27473"/>
          <a:stretch>
            <a:fillRect/>
          </a:stretch>
        </p:blipFill>
        <p:spPr bwMode="auto">
          <a:xfrm>
            <a:off x="228600" y="1219200"/>
            <a:ext cx="3048000" cy="4210051"/>
          </a:xfrm>
          <a:prstGeom prst="rect">
            <a:avLst/>
          </a:prstGeom>
          <a:noFill/>
        </p:spPr>
      </p:pic>
      <p:grpSp>
        <p:nvGrpSpPr>
          <p:cNvPr id="24" name="Group 23"/>
          <p:cNvGrpSpPr/>
          <p:nvPr/>
        </p:nvGrpSpPr>
        <p:grpSpPr>
          <a:xfrm>
            <a:off x="4038600" y="381000"/>
            <a:ext cx="3414889" cy="3499152"/>
            <a:chOff x="4038600" y="381000"/>
            <a:chExt cx="3414889" cy="3499152"/>
          </a:xfrm>
        </p:grpSpPr>
        <p:sp>
          <p:nvSpPr>
            <p:cNvPr id="15" name="Isosceles Triangle 14"/>
            <p:cNvSpPr/>
            <p:nvPr/>
          </p:nvSpPr>
          <p:spPr>
            <a:xfrm>
              <a:off x="4038600" y="381000"/>
              <a:ext cx="3414889" cy="3499152"/>
            </a:xfrm>
            <a:prstGeom prst="triangle">
              <a:avLst/>
            </a:prstGeom>
            <a:solidFill>
              <a:schemeClr val="bg1">
                <a:lumMod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3175">
                  <a:solidFill>
                    <a:schemeClr val="tx1"/>
                  </a:solidFill>
                </a:ln>
              </a:endParaRPr>
            </a:p>
          </p:txBody>
        </p:sp>
        <p:sp>
          <p:nvSpPr>
            <p:cNvPr id="19" name="Isosceles Triangle 18"/>
            <p:cNvSpPr/>
            <p:nvPr/>
          </p:nvSpPr>
          <p:spPr>
            <a:xfrm>
              <a:off x="4343400" y="457200"/>
              <a:ext cx="2794000" cy="2809925"/>
            </a:xfrm>
            <a:prstGeom prst="triangle">
              <a:avLst/>
            </a:prstGeom>
            <a:solidFill>
              <a:schemeClr val="bg1">
                <a:lumMod val="9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3175">
                  <a:solidFill>
                    <a:schemeClr val="tx1"/>
                  </a:solidFill>
                </a:ln>
              </a:endParaRPr>
            </a:p>
          </p:txBody>
        </p:sp>
        <p:sp>
          <p:nvSpPr>
            <p:cNvPr id="18" name="Isosceles Triangle 17"/>
            <p:cNvSpPr/>
            <p:nvPr/>
          </p:nvSpPr>
          <p:spPr>
            <a:xfrm>
              <a:off x="4724400" y="381000"/>
              <a:ext cx="2048933" cy="2120698"/>
            </a:xfrm>
            <a:prstGeom prst="triangle">
              <a:avLst/>
            </a:prstGeom>
            <a:solidFill>
              <a:schemeClr val="bg1">
                <a:lumMod val="8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3175">
                  <a:solidFill>
                    <a:schemeClr val="tx1"/>
                  </a:solidFill>
                </a:ln>
              </a:endParaRPr>
            </a:p>
          </p:txBody>
        </p:sp>
        <p:sp>
          <p:nvSpPr>
            <p:cNvPr id="16" name="Isosceles Triangle 15"/>
            <p:cNvSpPr/>
            <p:nvPr/>
          </p:nvSpPr>
          <p:spPr>
            <a:xfrm>
              <a:off x="5096933" y="381000"/>
              <a:ext cx="1303867" cy="1348619"/>
            </a:xfrm>
            <a:prstGeom prst="triangle">
              <a:avLst>
                <a:gd name="adj" fmla="val 50716"/>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3175">
                  <a:solidFill>
                    <a:schemeClr val="tx1"/>
                  </a:solidFill>
                </a:ln>
              </a:endParaRPr>
            </a:p>
          </p:txBody>
        </p:sp>
      </p:grpSp>
      <p:sp>
        <p:nvSpPr>
          <p:cNvPr id="21" name="TextBox 20"/>
          <p:cNvSpPr txBox="1"/>
          <p:nvPr/>
        </p:nvSpPr>
        <p:spPr>
          <a:xfrm>
            <a:off x="5361635" y="1216223"/>
            <a:ext cx="810565" cy="307777"/>
          </a:xfrm>
          <a:prstGeom prst="rect">
            <a:avLst/>
          </a:prstGeom>
          <a:noFill/>
        </p:spPr>
        <p:txBody>
          <a:bodyPr wrap="square" rtlCol="0">
            <a:spAutoFit/>
          </a:bodyPr>
          <a:lstStyle/>
          <a:p>
            <a:r>
              <a:rPr lang="en-US" sz="1400" b="1" dirty="0" smtClean="0"/>
              <a:t>Brahmin</a:t>
            </a:r>
            <a:endParaRPr lang="en-US" sz="1400" b="1" dirty="0"/>
          </a:p>
        </p:txBody>
      </p:sp>
      <p:sp>
        <p:nvSpPr>
          <p:cNvPr id="22" name="TextBox 21"/>
          <p:cNvSpPr txBox="1"/>
          <p:nvPr/>
        </p:nvSpPr>
        <p:spPr>
          <a:xfrm>
            <a:off x="5334000" y="1905000"/>
            <a:ext cx="901819" cy="319445"/>
          </a:xfrm>
          <a:prstGeom prst="rect">
            <a:avLst/>
          </a:prstGeom>
          <a:noFill/>
        </p:spPr>
        <p:txBody>
          <a:bodyPr wrap="square" rtlCol="0">
            <a:spAutoFit/>
          </a:bodyPr>
          <a:lstStyle/>
          <a:p>
            <a:r>
              <a:rPr lang="en-US" sz="1400" b="1" dirty="0" smtClean="0"/>
              <a:t>Kshatriya</a:t>
            </a:r>
            <a:endParaRPr lang="en-US" sz="1400" b="1" dirty="0"/>
          </a:p>
        </p:txBody>
      </p:sp>
      <p:sp>
        <p:nvSpPr>
          <p:cNvPr id="23" name="TextBox 22"/>
          <p:cNvSpPr txBox="1"/>
          <p:nvPr/>
        </p:nvSpPr>
        <p:spPr>
          <a:xfrm>
            <a:off x="5410200" y="2667001"/>
            <a:ext cx="838200" cy="304800"/>
          </a:xfrm>
          <a:prstGeom prst="rect">
            <a:avLst/>
          </a:prstGeom>
          <a:noFill/>
        </p:spPr>
        <p:txBody>
          <a:bodyPr wrap="square" rtlCol="0">
            <a:spAutoFit/>
          </a:bodyPr>
          <a:lstStyle/>
          <a:p>
            <a:r>
              <a:rPr lang="en-US" sz="1400" b="1" dirty="0" smtClean="0"/>
              <a:t>Vaishya</a:t>
            </a:r>
            <a:endParaRPr lang="en-US" sz="1400" b="1" dirty="0"/>
          </a:p>
        </p:txBody>
      </p:sp>
      <p:sp>
        <p:nvSpPr>
          <p:cNvPr id="25" name="TextBox 24"/>
          <p:cNvSpPr txBox="1"/>
          <p:nvPr/>
        </p:nvSpPr>
        <p:spPr>
          <a:xfrm>
            <a:off x="5498981" y="3429000"/>
            <a:ext cx="749419" cy="304800"/>
          </a:xfrm>
          <a:prstGeom prst="rect">
            <a:avLst/>
          </a:prstGeom>
          <a:noFill/>
        </p:spPr>
        <p:txBody>
          <a:bodyPr wrap="square" rtlCol="0">
            <a:spAutoFit/>
          </a:bodyPr>
          <a:lstStyle/>
          <a:p>
            <a:r>
              <a:rPr lang="en-US" sz="1400" b="1" dirty="0" smtClean="0"/>
              <a:t>Sudra</a:t>
            </a:r>
            <a:endParaRPr lang="en-US" sz="1400" b="1" dirty="0"/>
          </a:p>
        </p:txBody>
      </p:sp>
      <p:sp>
        <p:nvSpPr>
          <p:cNvPr id="27" name="TextBox 26"/>
          <p:cNvSpPr txBox="1"/>
          <p:nvPr/>
        </p:nvSpPr>
        <p:spPr>
          <a:xfrm>
            <a:off x="3616390" y="6107668"/>
            <a:ext cx="4156010" cy="369332"/>
          </a:xfrm>
          <a:prstGeom prst="rect">
            <a:avLst/>
          </a:prstGeom>
          <a:solidFill>
            <a:schemeClr val="bg1"/>
          </a:solidFill>
          <a:ln>
            <a:solidFill>
              <a:srgbClr val="C00000"/>
            </a:solidFill>
          </a:ln>
        </p:spPr>
        <p:txBody>
          <a:bodyPr wrap="none" rtlCol="0">
            <a:spAutoFit/>
          </a:bodyPr>
          <a:lstStyle/>
          <a:p>
            <a:r>
              <a:rPr lang="en-US" dirty="0"/>
              <a:t>The system of dividing society </a:t>
            </a:r>
            <a:r>
              <a:rPr lang="en-US" dirty="0" smtClean="0"/>
              <a:t>into </a:t>
            </a:r>
            <a:r>
              <a:rPr lang="en-US" dirty="0"/>
              <a:t>classes</a:t>
            </a:r>
          </a:p>
        </p:txBody>
      </p:sp>
      <p:sp>
        <p:nvSpPr>
          <p:cNvPr id="28" name="TextBox 27"/>
          <p:cNvSpPr txBox="1"/>
          <p:nvPr/>
        </p:nvSpPr>
        <p:spPr>
          <a:xfrm>
            <a:off x="4759390" y="5193268"/>
            <a:ext cx="1913922" cy="1015663"/>
          </a:xfrm>
          <a:prstGeom prst="rect">
            <a:avLst/>
          </a:prstGeom>
          <a:noFill/>
        </p:spPr>
        <p:txBody>
          <a:bodyPr wrap="none" rtlCol="0">
            <a:spAutoFit/>
          </a:bodyPr>
          <a:lstStyle/>
          <a:p>
            <a:r>
              <a:rPr lang="en-US" sz="6000" b="1" dirty="0" smtClean="0">
                <a:solidFill>
                  <a:srgbClr val="C00000"/>
                </a:solidFill>
                <a:effectLst>
                  <a:outerShdw blurRad="38100" dist="38100" dir="2700000" algn="tl">
                    <a:srgbClr val="000000">
                      <a:alpha val="43137"/>
                    </a:srgbClr>
                  </a:outerShdw>
                </a:effectLst>
              </a:rPr>
              <a:t>Caste</a:t>
            </a:r>
            <a:endParaRPr lang="en-US" sz="6000" b="1" dirty="0">
              <a:solidFill>
                <a:srgbClr val="C00000"/>
              </a:solidFill>
              <a:effectLst>
                <a:outerShdw blurRad="38100" dist="38100" dir="2700000" algn="tl">
                  <a:srgbClr val="000000">
                    <a:alpha val="43137"/>
                  </a:srgbClr>
                </a:outerShdw>
              </a:effectLst>
            </a:endParaRPr>
          </a:p>
        </p:txBody>
      </p:sp>
      <p:sp>
        <p:nvSpPr>
          <p:cNvPr id="31" name="Rectangle 30"/>
          <p:cNvSpPr/>
          <p:nvPr/>
        </p:nvSpPr>
        <p:spPr>
          <a:xfrm>
            <a:off x="4038600" y="4038600"/>
            <a:ext cx="3429000" cy="685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800600" y="4038600"/>
            <a:ext cx="1968619" cy="677108"/>
          </a:xfrm>
          <a:prstGeom prst="rect">
            <a:avLst/>
          </a:prstGeom>
          <a:noFill/>
        </p:spPr>
        <p:txBody>
          <a:bodyPr wrap="square" rtlCol="0">
            <a:spAutoFit/>
          </a:bodyPr>
          <a:lstStyle/>
          <a:p>
            <a:pPr algn="ctr"/>
            <a:r>
              <a:rPr lang="en-US" sz="1400" b="1" dirty="0" smtClean="0"/>
              <a:t>Dalit</a:t>
            </a:r>
          </a:p>
          <a:p>
            <a:endParaRPr lang="en-US" sz="2400" b="1" dirty="0"/>
          </a:p>
        </p:txBody>
      </p:sp>
      <p:sp>
        <p:nvSpPr>
          <p:cNvPr id="17" name="TextBox 16"/>
          <p:cNvSpPr txBox="1"/>
          <p:nvPr/>
        </p:nvSpPr>
        <p:spPr>
          <a:xfrm>
            <a:off x="1292561" y="6248400"/>
            <a:ext cx="917239" cy="230832"/>
          </a:xfrm>
          <a:prstGeom prst="rect">
            <a:avLst/>
          </a:prstGeom>
          <a:noFill/>
        </p:spPr>
        <p:txBody>
          <a:bodyPr wrap="none" rtlCol="0">
            <a:spAutoFit/>
          </a:bodyPr>
          <a:lstStyle/>
          <a:p>
            <a:r>
              <a:rPr lang="en-US" sz="900" dirty="0" smtClean="0">
                <a:hlinkClick r:id="rId3"/>
              </a:rPr>
              <a:t>Photostory Link</a:t>
            </a:r>
            <a:endParaRPr lang="en-US" sz="900" dirty="0"/>
          </a:p>
        </p:txBody>
      </p:sp>
      <p:sp>
        <p:nvSpPr>
          <p:cNvPr id="20" name="TextBox 19"/>
          <p:cNvSpPr txBox="1"/>
          <p:nvPr/>
        </p:nvSpPr>
        <p:spPr>
          <a:xfrm>
            <a:off x="4800600" y="4262735"/>
            <a:ext cx="1968619" cy="461665"/>
          </a:xfrm>
          <a:prstGeom prst="rect">
            <a:avLst/>
          </a:prstGeom>
          <a:noFill/>
        </p:spPr>
        <p:txBody>
          <a:bodyPr wrap="square" rtlCol="0">
            <a:spAutoFit/>
          </a:bodyPr>
          <a:lstStyle/>
          <a:p>
            <a:r>
              <a:rPr lang="en-US" sz="2400" b="1" dirty="0" smtClean="0"/>
              <a:t>Untouchables</a:t>
            </a:r>
            <a:endParaRPr lang="en-US" sz="2400" b="1" dirty="0"/>
          </a:p>
        </p:txBody>
      </p:sp>
      <p:sp>
        <p:nvSpPr>
          <p:cNvPr id="29" name="TextBox 28"/>
          <p:cNvSpPr txBox="1"/>
          <p:nvPr/>
        </p:nvSpPr>
        <p:spPr>
          <a:xfrm>
            <a:off x="3276600" y="3962400"/>
            <a:ext cx="5029200" cy="1200329"/>
          </a:xfrm>
          <a:prstGeom prst="rect">
            <a:avLst/>
          </a:prstGeom>
          <a:noFill/>
        </p:spPr>
        <p:txBody>
          <a:bodyPr wrap="square" rtlCol="0">
            <a:spAutoFit/>
          </a:bodyPr>
          <a:lstStyle/>
          <a:p>
            <a:pPr algn="ctr"/>
            <a:r>
              <a:rPr lang="en-US" sz="2400" dirty="0" smtClean="0"/>
              <a:t>If you lived in ancient India, how would you dived society into 4 distinct groups?  What is your class structure?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lide(fromBottom)">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2000" fill="hold"/>
                                        <p:tgtEl>
                                          <p:spTgt spid="21"/>
                                        </p:tgtEl>
                                        <p:attrNameLst>
                                          <p:attrName>ppt_x</p:attrName>
                                        </p:attrNameLst>
                                      </p:cBhvr>
                                      <p:tavLst>
                                        <p:tav tm="0">
                                          <p:val>
                                            <p:strVal val="1+#ppt_w/2"/>
                                          </p:val>
                                        </p:tav>
                                        <p:tav tm="100000">
                                          <p:val>
                                            <p:strVal val="#ppt_x"/>
                                          </p:val>
                                        </p:tav>
                                      </p:tavLst>
                                    </p:anim>
                                    <p:anim calcmode="lin" valueType="num">
                                      <p:cBhvr additive="base">
                                        <p:cTn id="32" dur="2000" fill="hold"/>
                                        <p:tgtEl>
                                          <p:spTgt spid="21"/>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2" fill="hold" grpId="0" nodeType="afterEffect">
                                  <p:stCondLst>
                                    <p:cond delay="50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2000" fill="hold"/>
                                        <p:tgtEl>
                                          <p:spTgt spid="22"/>
                                        </p:tgtEl>
                                        <p:attrNameLst>
                                          <p:attrName>ppt_x</p:attrName>
                                        </p:attrNameLst>
                                      </p:cBhvr>
                                      <p:tavLst>
                                        <p:tav tm="0">
                                          <p:val>
                                            <p:strVal val="1+#ppt_w/2"/>
                                          </p:val>
                                        </p:tav>
                                        <p:tav tm="100000">
                                          <p:val>
                                            <p:strVal val="#ppt_x"/>
                                          </p:val>
                                        </p:tav>
                                      </p:tavLst>
                                    </p:anim>
                                    <p:anim calcmode="lin" valueType="num">
                                      <p:cBhvr additive="base">
                                        <p:cTn id="37" dur="2000" fill="hold"/>
                                        <p:tgtEl>
                                          <p:spTgt spid="22"/>
                                        </p:tgtEl>
                                        <p:attrNameLst>
                                          <p:attrName>ppt_y</p:attrName>
                                        </p:attrNameLst>
                                      </p:cBhvr>
                                      <p:tavLst>
                                        <p:tav tm="0">
                                          <p:val>
                                            <p:strVal val="#ppt_y"/>
                                          </p:val>
                                        </p:tav>
                                        <p:tav tm="100000">
                                          <p:val>
                                            <p:strVal val="#ppt_y"/>
                                          </p:val>
                                        </p:tav>
                                      </p:tavLst>
                                    </p:anim>
                                  </p:childTnLst>
                                </p:cTn>
                              </p:par>
                            </p:childTnLst>
                          </p:cTn>
                        </p:par>
                        <p:par>
                          <p:cTn id="38" fill="hold">
                            <p:stCondLst>
                              <p:cond delay="4500"/>
                            </p:stCondLst>
                            <p:childTnLst>
                              <p:par>
                                <p:cTn id="39" presetID="2" presetClass="entr" presetSubtype="2" fill="hold" grpId="0" nodeType="afterEffect">
                                  <p:stCondLst>
                                    <p:cond delay="50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2000" fill="hold"/>
                                        <p:tgtEl>
                                          <p:spTgt spid="23"/>
                                        </p:tgtEl>
                                        <p:attrNameLst>
                                          <p:attrName>ppt_x</p:attrName>
                                        </p:attrNameLst>
                                      </p:cBhvr>
                                      <p:tavLst>
                                        <p:tav tm="0">
                                          <p:val>
                                            <p:strVal val="1+#ppt_w/2"/>
                                          </p:val>
                                        </p:tav>
                                        <p:tav tm="100000">
                                          <p:val>
                                            <p:strVal val="#ppt_x"/>
                                          </p:val>
                                        </p:tav>
                                      </p:tavLst>
                                    </p:anim>
                                    <p:anim calcmode="lin" valueType="num">
                                      <p:cBhvr additive="base">
                                        <p:cTn id="42" dur="2000" fill="hold"/>
                                        <p:tgtEl>
                                          <p:spTgt spid="23"/>
                                        </p:tgtEl>
                                        <p:attrNameLst>
                                          <p:attrName>ppt_y</p:attrName>
                                        </p:attrNameLst>
                                      </p:cBhvr>
                                      <p:tavLst>
                                        <p:tav tm="0">
                                          <p:val>
                                            <p:strVal val="#ppt_y"/>
                                          </p:val>
                                        </p:tav>
                                        <p:tav tm="100000">
                                          <p:val>
                                            <p:strVal val="#ppt_y"/>
                                          </p:val>
                                        </p:tav>
                                      </p:tavLst>
                                    </p:anim>
                                  </p:childTnLst>
                                </p:cTn>
                              </p:par>
                            </p:childTnLst>
                          </p:cTn>
                        </p:par>
                        <p:par>
                          <p:cTn id="43" fill="hold">
                            <p:stCondLst>
                              <p:cond delay="7000"/>
                            </p:stCondLst>
                            <p:childTnLst>
                              <p:par>
                                <p:cTn id="44" presetID="2" presetClass="entr" presetSubtype="2" fill="hold" grpId="0" nodeType="afterEffect">
                                  <p:stCondLst>
                                    <p:cond delay="50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2000" fill="hold"/>
                                        <p:tgtEl>
                                          <p:spTgt spid="25"/>
                                        </p:tgtEl>
                                        <p:attrNameLst>
                                          <p:attrName>ppt_x</p:attrName>
                                        </p:attrNameLst>
                                      </p:cBhvr>
                                      <p:tavLst>
                                        <p:tav tm="0">
                                          <p:val>
                                            <p:strVal val="1+#ppt_w/2"/>
                                          </p:val>
                                        </p:tav>
                                        <p:tav tm="100000">
                                          <p:val>
                                            <p:strVal val="#ppt_x"/>
                                          </p:val>
                                        </p:tav>
                                      </p:tavLst>
                                    </p:anim>
                                    <p:anim calcmode="lin" valueType="num">
                                      <p:cBhvr additive="base">
                                        <p:cTn id="47" dur="2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1"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20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1000" fill="hold"/>
                                        <p:tgtEl>
                                          <p:spTgt spid="26"/>
                                        </p:tgtEl>
                                        <p:attrNameLst>
                                          <p:attrName>ppt_x</p:attrName>
                                        </p:attrNameLst>
                                      </p:cBhvr>
                                      <p:tavLst>
                                        <p:tav tm="0">
                                          <p:val>
                                            <p:strVal val="#ppt_x"/>
                                          </p:val>
                                        </p:tav>
                                        <p:tav tm="100000">
                                          <p:val>
                                            <p:strVal val="#ppt_x"/>
                                          </p:val>
                                        </p:tav>
                                      </p:tavLst>
                                    </p:anim>
                                    <p:anim calcmode="lin" valueType="num">
                                      <p:cBhvr additive="base">
                                        <p:cTn id="5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385" decel="100000"/>
                                        <p:tgtEl>
                                          <p:spTgt spid="20"/>
                                        </p:tgtEl>
                                      </p:cBhvr>
                                    </p:animEffect>
                                    <p:animScale>
                                      <p:cBhvr>
                                        <p:cTn id="64" dur="385" decel="100000"/>
                                        <p:tgtEl>
                                          <p:spTgt spid="20"/>
                                        </p:tgtEl>
                                      </p:cBhvr>
                                      <p:from x="10000" y="10000"/>
                                      <p:to x="200000" y="450000"/>
                                    </p:animScale>
                                    <p:animScale>
                                      <p:cBhvr>
                                        <p:cTn id="65" dur="615" accel="100000" fill="hold">
                                          <p:stCondLst>
                                            <p:cond delay="385"/>
                                          </p:stCondLst>
                                        </p:cTn>
                                        <p:tgtEl>
                                          <p:spTgt spid="20"/>
                                        </p:tgtEl>
                                      </p:cBhvr>
                                      <p:from x="200000" y="450000"/>
                                      <p:to x="100000" y="100000"/>
                                    </p:animScale>
                                    <p:set>
                                      <p:cBhvr>
                                        <p:cTn id="66" dur="385" fill="hold"/>
                                        <p:tgtEl>
                                          <p:spTgt spid="20"/>
                                        </p:tgtEl>
                                        <p:attrNameLst>
                                          <p:attrName>ppt_x</p:attrName>
                                        </p:attrNameLst>
                                      </p:cBhvr>
                                      <p:to>
                                        <p:strVal val="(0.5)"/>
                                      </p:to>
                                    </p:set>
                                    <p:anim from="(0.5)" to="(#ppt_x)" calcmode="lin" valueType="num">
                                      <p:cBhvr>
                                        <p:cTn id="67" dur="615" accel="100000" fill="hold">
                                          <p:stCondLst>
                                            <p:cond delay="385"/>
                                          </p:stCondLst>
                                        </p:cTn>
                                        <p:tgtEl>
                                          <p:spTgt spid="20"/>
                                        </p:tgtEl>
                                        <p:attrNameLst>
                                          <p:attrName>ppt_x</p:attrName>
                                        </p:attrNameLst>
                                      </p:cBhvr>
                                    </p:anim>
                                    <p:set>
                                      <p:cBhvr>
                                        <p:cTn id="68" dur="385" fill="hold"/>
                                        <p:tgtEl>
                                          <p:spTgt spid="20"/>
                                        </p:tgtEl>
                                        <p:attrNameLst>
                                          <p:attrName>ppt_y</p:attrName>
                                        </p:attrNameLst>
                                      </p:cBhvr>
                                      <p:to>
                                        <p:strVal val="(#ppt_y+0.4)"/>
                                      </p:to>
                                    </p:set>
                                    <p:anim from="(#ppt_y+0.4)" to="(#ppt_y)" calcmode="lin" valueType="num">
                                      <p:cBhvr>
                                        <p:cTn id="69" dur="615" accel="100000" fill="hold">
                                          <p:stCondLst>
                                            <p:cond delay="385"/>
                                          </p:stCondLst>
                                        </p:cTn>
                                        <p:tgtEl>
                                          <p:spTgt spid="2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5" grpId="0"/>
      <p:bldP spid="27" grpId="0" animBg="1"/>
      <p:bldP spid="28" grpId="0"/>
      <p:bldP spid="31" grpId="1" animBg="1"/>
      <p:bldP spid="26" grpId="0"/>
      <p:bldP spid="20" grpId="0"/>
      <p:bldP spid="29" grpId="0"/>
      <p:bldP spid="2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cstate="print"/>
          <a:srcRect l="12500" t="27000" r="39375" b="20000"/>
          <a:stretch>
            <a:fillRect/>
          </a:stretch>
        </p:blipFill>
        <p:spPr bwMode="auto">
          <a:xfrm>
            <a:off x="533400" y="609600"/>
            <a:ext cx="8103658" cy="5577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0" y="0"/>
            <a:ext cx="9144000" cy="6858000"/>
            <a:chOff x="0" y="0"/>
            <a:chExt cx="9144000" cy="6858000"/>
          </a:xfrm>
        </p:grpSpPr>
        <p:pic>
          <p:nvPicPr>
            <p:cNvPr id="16" name="Picture 3"/>
            <p:cNvPicPr>
              <a:picLocks noChangeAspect="1" noChangeArrowheads="1"/>
            </p:cNvPicPr>
            <p:nvPr/>
          </p:nvPicPr>
          <p:blipFill>
            <a:blip r:embed="rId2" cstate="print"/>
            <a:srcRect/>
            <a:stretch>
              <a:fillRect/>
            </a:stretch>
          </p:blipFill>
          <p:spPr bwMode="auto">
            <a:xfrm>
              <a:off x="0" y="3505200"/>
              <a:ext cx="1628775" cy="2124075"/>
            </a:xfrm>
            <a:prstGeom prst="rect">
              <a:avLst/>
            </a:prstGeom>
            <a:noFill/>
            <a:ln w="9525">
              <a:noFill/>
              <a:miter lim="800000"/>
              <a:headEnd/>
              <a:tailEnd/>
            </a:ln>
          </p:spPr>
        </p:pic>
        <p:pic>
          <p:nvPicPr>
            <p:cNvPr id="19" name="Picture 3"/>
            <p:cNvPicPr>
              <a:picLocks noChangeAspect="1" noChangeArrowheads="1"/>
            </p:cNvPicPr>
            <p:nvPr/>
          </p:nvPicPr>
          <p:blipFill>
            <a:blip r:embed="rId2" cstate="print"/>
            <a:srcRect/>
            <a:stretch>
              <a:fillRect/>
            </a:stretch>
          </p:blipFill>
          <p:spPr bwMode="auto">
            <a:xfrm>
              <a:off x="3429000" y="609600"/>
              <a:ext cx="1628775" cy="2124075"/>
            </a:xfrm>
            <a:prstGeom prst="rect">
              <a:avLst/>
            </a:prstGeom>
            <a:noFill/>
            <a:ln w="9525">
              <a:noFill/>
              <a:miter lim="800000"/>
              <a:headEnd/>
              <a:tailEnd/>
            </a:ln>
          </p:spPr>
        </p:pic>
        <p:pic>
          <p:nvPicPr>
            <p:cNvPr id="17" name="Picture 3"/>
            <p:cNvPicPr>
              <a:picLocks noChangeAspect="1" noChangeArrowheads="1"/>
            </p:cNvPicPr>
            <p:nvPr/>
          </p:nvPicPr>
          <p:blipFill>
            <a:blip r:embed="rId2" cstate="print"/>
            <a:srcRect/>
            <a:stretch>
              <a:fillRect/>
            </a:stretch>
          </p:blipFill>
          <p:spPr bwMode="auto">
            <a:xfrm>
              <a:off x="1828800" y="609600"/>
              <a:ext cx="1628775" cy="2124075"/>
            </a:xfrm>
            <a:prstGeom prst="rect">
              <a:avLst/>
            </a:prstGeom>
            <a:noFill/>
            <a:ln w="9525">
              <a:noFill/>
              <a:miter lim="800000"/>
              <a:headEnd/>
              <a:tailEnd/>
            </a:ln>
          </p:spPr>
        </p:pic>
        <p:pic>
          <p:nvPicPr>
            <p:cNvPr id="19459" name="Picture 3"/>
            <p:cNvPicPr>
              <a:picLocks noChangeAspect="1" noChangeArrowheads="1"/>
            </p:cNvPicPr>
            <p:nvPr/>
          </p:nvPicPr>
          <p:blipFill>
            <a:blip r:embed="rId2" cstate="print"/>
            <a:srcRect/>
            <a:stretch>
              <a:fillRect/>
            </a:stretch>
          </p:blipFill>
          <p:spPr bwMode="auto">
            <a:xfrm>
              <a:off x="7515225" y="0"/>
              <a:ext cx="1628775" cy="2124075"/>
            </a:xfrm>
            <a:prstGeom prst="rect">
              <a:avLst/>
            </a:prstGeom>
            <a:noFill/>
            <a:ln w="9525">
              <a:noFill/>
              <a:miter lim="800000"/>
              <a:headEnd/>
              <a:tailEnd/>
            </a:ln>
          </p:spPr>
        </p:pic>
        <p:pic>
          <p:nvPicPr>
            <p:cNvPr id="19458" name="Picture 2" descr="http://www.ensyklopedia.com/wp-content/uploads/2011/09/Ancient-Caste-System-In-India.jpg"/>
            <p:cNvPicPr>
              <a:picLocks noChangeAspect="1" noChangeArrowheads="1"/>
            </p:cNvPicPr>
            <p:nvPr/>
          </p:nvPicPr>
          <p:blipFill>
            <a:blip r:embed="rId3" cstate="print"/>
            <a:srcRect b="81152"/>
            <a:stretch>
              <a:fillRect/>
            </a:stretch>
          </p:blipFill>
          <p:spPr bwMode="auto">
            <a:xfrm>
              <a:off x="838200" y="0"/>
              <a:ext cx="7648575" cy="685800"/>
            </a:xfrm>
            <a:prstGeom prst="rect">
              <a:avLst/>
            </a:prstGeom>
            <a:noFill/>
          </p:spPr>
        </p:pic>
        <p:pic>
          <p:nvPicPr>
            <p:cNvPr id="19460" name="Picture 4"/>
            <p:cNvPicPr>
              <a:picLocks noChangeAspect="1" noChangeArrowheads="1"/>
            </p:cNvPicPr>
            <p:nvPr/>
          </p:nvPicPr>
          <p:blipFill>
            <a:blip r:embed="rId4" cstate="print"/>
            <a:srcRect/>
            <a:stretch>
              <a:fillRect/>
            </a:stretch>
          </p:blipFill>
          <p:spPr bwMode="auto">
            <a:xfrm>
              <a:off x="0" y="0"/>
              <a:ext cx="3505200" cy="3619500"/>
            </a:xfrm>
            <a:prstGeom prst="rect">
              <a:avLst/>
            </a:prstGeom>
            <a:noFill/>
            <a:ln w="9525">
              <a:noFill/>
              <a:miter lim="800000"/>
              <a:headEnd/>
              <a:tailEnd/>
            </a:ln>
          </p:spPr>
        </p:pic>
        <p:pic>
          <p:nvPicPr>
            <p:cNvPr id="9" name="Picture 3"/>
            <p:cNvPicPr>
              <a:picLocks noChangeAspect="1" noChangeArrowheads="1"/>
            </p:cNvPicPr>
            <p:nvPr/>
          </p:nvPicPr>
          <p:blipFill>
            <a:blip r:embed="rId2" cstate="print"/>
            <a:srcRect/>
            <a:stretch>
              <a:fillRect/>
            </a:stretch>
          </p:blipFill>
          <p:spPr bwMode="auto">
            <a:xfrm>
              <a:off x="7515225" y="609600"/>
              <a:ext cx="1628775" cy="2124075"/>
            </a:xfrm>
            <a:prstGeom prst="rect">
              <a:avLst/>
            </a:prstGeom>
            <a:noFill/>
            <a:ln w="9525">
              <a:noFill/>
              <a:miter lim="800000"/>
              <a:headEnd/>
              <a:tailEnd/>
            </a:ln>
          </p:spPr>
        </p:pic>
        <p:pic>
          <p:nvPicPr>
            <p:cNvPr id="14" name="Picture 3"/>
            <p:cNvPicPr>
              <a:picLocks noChangeAspect="1" noChangeArrowheads="1"/>
            </p:cNvPicPr>
            <p:nvPr/>
          </p:nvPicPr>
          <p:blipFill>
            <a:blip r:embed="rId2" cstate="print"/>
            <a:srcRect/>
            <a:stretch>
              <a:fillRect/>
            </a:stretch>
          </p:blipFill>
          <p:spPr bwMode="auto">
            <a:xfrm>
              <a:off x="6553200" y="609600"/>
              <a:ext cx="1628775" cy="2124075"/>
            </a:xfrm>
            <a:prstGeom prst="rect">
              <a:avLst/>
            </a:prstGeom>
            <a:noFill/>
            <a:ln w="9525">
              <a:noFill/>
              <a:miter lim="800000"/>
              <a:headEnd/>
              <a:tailEnd/>
            </a:ln>
          </p:spPr>
        </p:pic>
        <p:pic>
          <p:nvPicPr>
            <p:cNvPr id="15" name="Picture 3"/>
            <p:cNvPicPr>
              <a:picLocks noChangeAspect="1" noChangeArrowheads="1"/>
            </p:cNvPicPr>
            <p:nvPr/>
          </p:nvPicPr>
          <p:blipFill>
            <a:blip r:embed="rId2" cstate="print"/>
            <a:srcRect/>
            <a:stretch>
              <a:fillRect/>
            </a:stretch>
          </p:blipFill>
          <p:spPr bwMode="auto">
            <a:xfrm>
              <a:off x="0" y="4733925"/>
              <a:ext cx="1628775" cy="2124075"/>
            </a:xfrm>
            <a:prstGeom prst="rect">
              <a:avLst/>
            </a:prstGeom>
            <a:noFill/>
            <a:ln w="9525">
              <a:noFill/>
              <a:miter lim="800000"/>
              <a:headEnd/>
              <a:tailEnd/>
            </a:ln>
          </p:spPr>
        </p:pic>
        <p:pic>
          <p:nvPicPr>
            <p:cNvPr id="18" name="Picture 3"/>
            <p:cNvPicPr>
              <a:picLocks noChangeAspect="1" noChangeArrowheads="1"/>
            </p:cNvPicPr>
            <p:nvPr/>
          </p:nvPicPr>
          <p:blipFill>
            <a:blip r:embed="rId2" cstate="print"/>
            <a:srcRect/>
            <a:stretch>
              <a:fillRect/>
            </a:stretch>
          </p:blipFill>
          <p:spPr bwMode="auto">
            <a:xfrm>
              <a:off x="4953000" y="609600"/>
              <a:ext cx="1628775" cy="2124075"/>
            </a:xfrm>
            <a:prstGeom prst="rect">
              <a:avLst/>
            </a:prstGeom>
            <a:noFill/>
            <a:ln w="9525">
              <a:noFill/>
              <a:miter lim="800000"/>
              <a:headEnd/>
              <a:tailEnd/>
            </a:ln>
          </p:spPr>
        </p:pic>
        <p:pic>
          <p:nvPicPr>
            <p:cNvPr id="20" name="Picture 3"/>
            <p:cNvPicPr>
              <a:picLocks noChangeAspect="1" noChangeArrowheads="1"/>
            </p:cNvPicPr>
            <p:nvPr/>
          </p:nvPicPr>
          <p:blipFill>
            <a:blip r:embed="rId2" cstate="print"/>
            <a:srcRect/>
            <a:stretch>
              <a:fillRect/>
            </a:stretch>
          </p:blipFill>
          <p:spPr bwMode="auto">
            <a:xfrm>
              <a:off x="7515225" y="2667000"/>
              <a:ext cx="1628775" cy="2124075"/>
            </a:xfrm>
            <a:prstGeom prst="rect">
              <a:avLst/>
            </a:prstGeom>
            <a:noFill/>
            <a:ln w="9525">
              <a:noFill/>
              <a:miter lim="800000"/>
              <a:headEnd/>
              <a:tailEnd/>
            </a:ln>
          </p:spPr>
        </p:pic>
        <p:pic>
          <p:nvPicPr>
            <p:cNvPr id="21" name="Picture 3"/>
            <p:cNvPicPr>
              <a:picLocks noChangeAspect="1" noChangeArrowheads="1"/>
            </p:cNvPicPr>
            <p:nvPr/>
          </p:nvPicPr>
          <p:blipFill>
            <a:blip r:embed="rId2" cstate="print"/>
            <a:srcRect/>
            <a:stretch>
              <a:fillRect/>
            </a:stretch>
          </p:blipFill>
          <p:spPr bwMode="auto">
            <a:xfrm>
              <a:off x="6553200" y="2667000"/>
              <a:ext cx="1628775" cy="2124075"/>
            </a:xfrm>
            <a:prstGeom prst="rect">
              <a:avLst/>
            </a:prstGeom>
            <a:noFill/>
            <a:ln w="9525">
              <a:noFill/>
              <a:miter lim="800000"/>
              <a:headEnd/>
              <a:tailEnd/>
            </a:ln>
          </p:spPr>
        </p:pic>
        <p:pic>
          <p:nvPicPr>
            <p:cNvPr id="22" name="Picture 3"/>
            <p:cNvPicPr>
              <a:picLocks noChangeAspect="1" noChangeArrowheads="1"/>
            </p:cNvPicPr>
            <p:nvPr/>
          </p:nvPicPr>
          <p:blipFill>
            <a:blip r:embed="rId2" cstate="print"/>
            <a:srcRect/>
            <a:stretch>
              <a:fillRect/>
            </a:stretch>
          </p:blipFill>
          <p:spPr bwMode="auto">
            <a:xfrm>
              <a:off x="4953000" y="2667000"/>
              <a:ext cx="1628775" cy="2124075"/>
            </a:xfrm>
            <a:prstGeom prst="rect">
              <a:avLst/>
            </a:prstGeom>
            <a:noFill/>
            <a:ln w="9525">
              <a:noFill/>
              <a:miter lim="800000"/>
              <a:headEnd/>
              <a:tailEnd/>
            </a:ln>
          </p:spPr>
        </p:pic>
        <p:pic>
          <p:nvPicPr>
            <p:cNvPr id="23" name="Picture 3"/>
            <p:cNvPicPr>
              <a:picLocks noChangeAspect="1" noChangeArrowheads="1"/>
            </p:cNvPicPr>
            <p:nvPr/>
          </p:nvPicPr>
          <p:blipFill>
            <a:blip r:embed="rId2" cstate="print"/>
            <a:srcRect/>
            <a:stretch>
              <a:fillRect/>
            </a:stretch>
          </p:blipFill>
          <p:spPr bwMode="auto">
            <a:xfrm>
              <a:off x="3429000" y="2667000"/>
              <a:ext cx="1628775" cy="2124075"/>
            </a:xfrm>
            <a:prstGeom prst="rect">
              <a:avLst/>
            </a:prstGeom>
            <a:noFill/>
            <a:ln w="9525">
              <a:noFill/>
              <a:miter lim="800000"/>
              <a:headEnd/>
              <a:tailEnd/>
            </a:ln>
          </p:spPr>
        </p:pic>
        <p:pic>
          <p:nvPicPr>
            <p:cNvPr id="24" name="Picture 3"/>
            <p:cNvPicPr>
              <a:picLocks noChangeAspect="1" noChangeArrowheads="1"/>
            </p:cNvPicPr>
            <p:nvPr/>
          </p:nvPicPr>
          <p:blipFill>
            <a:blip r:embed="rId2" cstate="print"/>
            <a:srcRect/>
            <a:stretch>
              <a:fillRect/>
            </a:stretch>
          </p:blipFill>
          <p:spPr bwMode="auto">
            <a:xfrm>
              <a:off x="1600200" y="3505200"/>
              <a:ext cx="1628775" cy="2124075"/>
            </a:xfrm>
            <a:prstGeom prst="rect">
              <a:avLst/>
            </a:prstGeom>
            <a:noFill/>
            <a:ln w="9525">
              <a:noFill/>
              <a:miter lim="800000"/>
              <a:headEnd/>
              <a:tailEnd/>
            </a:ln>
          </p:spPr>
        </p:pic>
        <p:pic>
          <p:nvPicPr>
            <p:cNvPr id="25" name="Picture 3"/>
            <p:cNvPicPr>
              <a:picLocks noChangeAspect="1" noChangeArrowheads="1"/>
            </p:cNvPicPr>
            <p:nvPr/>
          </p:nvPicPr>
          <p:blipFill>
            <a:blip r:embed="rId2" cstate="print"/>
            <a:srcRect/>
            <a:stretch>
              <a:fillRect/>
            </a:stretch>
          </p:blipFill>
          <p:spPr bwMode="auto">
            <a:xfrm>
              <a:off x="1524000" y="4733925"/>
              <a:ext cx="1628775" cy="2124075"/>
            </a:xfrm>
            <a:prstGeom prst="rect">
              <a:avLst/>
            </a:prstGeom>
            <a:noFill/>
            <a:ln w="9525">
              <a:noFill/>
              <a:miter lim="800000"/>
              <a:headEnd/>
              <a:tailEnd/>
            </a:ln>
          </p:spPr>
        </p:pic>
        <p:pic>
          <p:nvPicPr>
            <p:cNvPr id="26" name="Picture 3"/>
            <p:cNvPicPr>
              <a:picLocks noChangeAspect="1" noChangeArrowheads="1"/>
            </p:cNvPicPr>
            <p:nvPr/>
          </p:nvPicPr>
          <p:blipFill>
            <a:blip r:embed="rId2" cstate="print"/>
            <a:srcRect/>
            <a:stretch>
              <a:fillRect/>
            </a:stretch>
          </p:blipFill>
          <p:spPr bwMode="auto">
            <a:xfrm>
              <a:off x="2819400" y="3352800"/>
              <a:ext cx="1628775" cy="2124075"/>
            </a:xfrm>
            <a:prstGeom prst="rect">
              <a:avLst/>
            </a:prstGeom>
            <a:noFill/>
            <a:ln w="9525">
              <a:noFill/>
              <a:miter lim="800000"/>
              <a:headEnd/>
              <a:tailEnd/>
            </a:ln>
          </p:spPr>
        </p:pic>
        <p:pic>
          <p:nvPicPr>
            <p:cNvPr id="27" name="Picture 3"/>
            <p:cNvPicPr>
              <a:picLocks noChangeAspect="1" noChangeArrowheads="1"/>
            </p:cNvPicPr>
            <p:nvPr/>
          </p:nvPicPr>
          <p:blipFill>
            <a:blip r:embed="rId2" cstate="print"/>
            <a:srcRect/>
            <a:stretch>
              <a:fillRect/>
            </a:stretch>
          </p:blipFill>
          <p:spPr bwMode="auto">
            <a:xfrm>
              <a:off x="3048000" y="4733925"/>
              <a:ext cx="1628775" cy="2124075"/>
            </a:xfrm>
            <a:prstGeom prst="rect">
              <a:avLst/>
            </a:prstGeom>
            <a:noFill/>
            <a:ln w="9525">
              <a:noFill/>
              <a:miter lim="800000"/>
              <a:headEnd/>
              <a:tailEnd/>
            </a:ln>
          </p:spPr>
        </p:pic>
        <p:pic>
          <p:nvPicPr>
            <p:cNvPr id="28" name="Picture 3"/>
            <p:cNvPicPr>
              <a:picLocks noChangeAspect="1" noChangeArrowheads="1"/>
            </p:cNvPicPr>
            <p:nvPr/>
          </p:nvPicPr>
          <p:blipFill>
            <a:blip r:embed="rId2" cstate="print"/>
            <a:srcRect/>
            <a:stretch>
              <a:fillRect/>
            </a:stretch>
          </p:blipFill>
          <p:spPr bwMode="auto">
            <a:xfrm>
              <a:off x="7515225" y="4724400"/>
              <a:ext cx="1628775" cy="2124075"/>
            </a:xfrm>
            <a:prstGeom prst="rect">
              <a:avLst/>
            </a:prstGeom>
            <a:noFill/>
            <a:ln w="9525">
              <a:noFill/>
              <a:miter lim="800000"/>
              <a:headEnd/>
              <a:tailEnd/>
            </a:ln>
          </p:spPr>
        </p:pic>
        <p:pic>
          <p:nvPicPr>
            <p:cNvPr id="29" name="Picture 3"/>
            <p:cNvPicPr>
              <a:picLocks noChangeAspect="1" noChangeArrowheads="1"/>
            </p:cNvPicPr>
            <p:nvPr/>
          </p:nvPicPr>
          <p:blipFill>
            <a:blip r:embed="rId2" cstate="print"/>
            <a:srcRect/>
            <a:stretch>
              <a:fillRect/>
            </a:stretch>
          </p:blipFill>
          <p:spPr bwMode="auto">
            <a:xfrm>
              <a:off x="6553200" y="4724400"/>
              <a:ext cx="1628775" cy="2124075"/>
            </a:xfrm>
            <a:prstGeom prst="rect">
              <a:avLst/>
            </a:prstGeom>
            <a:noFill/>
            <a:ln w="9525">
              <a:noFill/>
              <a:miter lim="800000"/>
              <a:headEnd/>
              <a:tailEnd/>
            </a:ln>
          </p:spPr>
        </p:pic>
        <p:pic>
          <p:nvPicPr>
            <p:cNvPr id="30" name="Picture 3"/>
            <p:cNvPicPr>
              <a:picLocks noChangeAspect="1" noChangeArrowheads="1"/>
            </p:cNvPicPr>
            <p:nvPr/>
          </p:nvPicPr>
          <p:blipFill>
            <a:blip r:embed="rId2" cstate="print"/>
            <a:srcRect/>
            <a:stretch>
              <a:fillRect/>
            </a:stretch>
          </p:blipFill>
          <p:spPr bwMode="auto">
            <a:xfrm>
              <a:off x="4953000" y="4724400"/>
              <a:ext cx="1628775" cy="2124075"/>
            </a:xfrm>
            <a:prstGeom prst="rect">
              <a:avLst/>
            </a:prstGeom>
            <a:noFill/>
            <a:ln w="9525">
              <a:noFill/>
              <a:miter lim="800000"/>
              <a:headEnd/>
              <a:tailEnd/>
            </a:ln>
          </p:spPr>
        </p:pic>
        <p:pic>
          <p:nvPicPr>
            <p:cNvPr id="31" name="Picture 3"/>
            <p:cNvPicPr>
              <a:picLocks noChangeAspect="1" noChangeArrowheads="1"/>
            </p:cNvPicPr>
            <p:nvPr/>
          </p:nvPicPr>
          <p:blipFill>
            <a:blip r:embed="rId2" cstate="print"/>
            <a:srcRect/>
            <a:stretch>
              <a:fillRect/>
            </a:stretch>
          </p:blipFill>
          <p:spPr bwMode="auto">
            <a:xfrm>
              <a:off x="3429000" y="4724400"/>
              <a:ext cx="1628775" cy="2124075"/>
            </a:xfrm>
            <a:prstGeom prst="rect">
              <a:avLst/>
            </a:prstGeom>
            <a:noFill/>
            <a:ln w="9525">
              <a:noFill/>
              <a:miter lim="800000"/>
              <a:headEnd/>
              <a:tailEnd/>
            </a:ln>
          </p:spPr>
        </p:pic>
      </p:grpSp>
      <p:sp>
        <p:nvSpPr>
          <p:cNvPr id="33" name="TextBox 32"/>
          <p:cNvSpPr txBox="1"/>
          <p:nvPr/>
        </p:nvSpPr>
        <p:spPr>
          <a:xfrm>
            <a:off x="3962401" y="1676400"/>
            <a:ext cx="4876800" cy="1200329"/>
          </a:xfrm>
          <a:prstGeom prst="rect">
            <a:avLst/>
          </a:prstGeom>
          <a:noFill/>
        </p:spPr>
        <p:txBody>
          <a:bodyPr wrap="square" rtlCol="0">
            <a:spAutoFit/>
          </a:bodyPr>
          <a:lstStyle/>
          <a:p>
            <a:pPr>
              <a:buFont typeface="Arial" pitchFamily="34" charset="0"/>
              <a:buChar char="•"/>
            </a:pPr>
            <a:r>
              <a:rPr lang="en-US" sz="2400" b="1" dirty="0" smtClean="0">
                <a:solidFill>
                  <a:srgbClr val="663300"/>
                </a:solidFill>
              </a:rPr>
              <a:t>  Developed alongside and became </a:t>
            </a:r>
            <a:br>
              <a:rPr lang="en-US" sz="2400" b="1" dirty="0" smtClean="0">
                <a:solidFill>
                  <a:srgbClr val="663300"/>
                </a:solidFill>
              </a:rPr>
            </a:br>
            <a:r>
              <a:rPr lang="en-US" sz="2400" b="1" dirty="0" smtClean="0">
                <a:solidFill>
                  <a:srgbClr val="663300"/>
                </a:solidFill>
              </a:rPr>
              <a:t>    intertwined with Hinduism </a:t>
            </a:r>
            <a:br>
              <a:rPr lang="en-US" sz="2400" b="1" dirty="0" smtClean="0">
                <a:solidFill>
                  <a:srgbClr val="663300"/>
                </a:solidFill>
              </a:rPr>
            </a:br>
            <a:r>
              <a:rPr lang="en-US" sz="2400" b="1" dirty="0" smtClean="0">
                <a:solidFill>
                  <a:srgbClr val="663300"/>
                </a:solidFill>
              </a:rPr>
              <a:t>   1500 -1000 B.C.</a:t>
            </a:r>
            <a:endParaRPr lang="en-US" sz="2400" b="1" dirty="0">
              <a:solidFill>
                <a:srgbClr val="663300"/>
              </a:solidFill>
            </a:endParaRPr>
          </a:p>
        </p:txBody>
      </p:sp>
      <p:sp>
        <p:nvSpPr>
          <p:cNvPr id="34" name="TextBox 33"/>
          <p:cNvSpPr txBox="1"/>
          <p:nvPr/>
        </p:nvSpPr>
        <p:spPr>
          <a:xfrm>
            <a:off x="3962400" y="3559076"/>
            <a:ext cx="4876800" cy="2308324"/>
          </a:xfrm>
          <a:prstGeom prst="rect">
            <a:avLst/>
          </a:prstGeom>
          <a:noFill/>
        </p:spPr>
        <p:txBody>
          <a:bodyPr wrap="square" rtlCol="0">
            <a:spAutoFit/>
          </a:bodyPr>
          <a:lstStyle/>
          <a:p>
            <a:pPr>
              <a:buFont typeface="Arial" pitchFamily="34" charset="0"/>
              <a:buChar char="•"/>
            </a:pPr>
            <a:r>
              <a:rPr lang="en-US" sz="2400" b="1" dirty="0" smtClean="0">
                <a:solidFill>
                  <a:srgbClr val="663300"/>
                </a:solidFill>
              </a:rPr>
              <a:t>  The Hindu caste system (</a:t>
            </a:r>
            <a:r>
              <a:rPr lang="en-US" sz="2400" b="1" i="1" dirty="0" smtClean="0">
                <a:solidFill>
                  <a:srgbClr val="663300"/>
                </a:solidFill>
              </a:rPr>
              <a:t>varna</a:t>
            </a:r>
            <a:r>
              <a:rPr lang="en-US" sz="2400" b="1" dirty="0" smtClean="0">
                <a:solidFill>
                  <a:srgbClr val="663300"/>
                </a:solidFill>
              </a:rPr>
              <a:t>) </a:t>
            </a:r>
            <a:br>
              <a:rPr lang="en-US" sz="2400" b="1" dirty="0" smtClean="0">
                <a:solidFill>
                  <a:srgbClr val="663300"/>
                </a:solidFill>
              </a:rPr>
            </a:br>
            <a:r>
              <a:rPr lang="en-US" sz="2400" b="1" dirty="0" smtClean="0">
                <a:solidFill>
                  <a:srgbClr val="663300"/>
                </a:solidFill>
              </a:rPr>
              <a:t>   was a result of the Aryan conquest </a:t>
            </a:r>
            <a:br>
              <a:rPr lang="en-US" sz="2400" b="1" dirty="0" smtClean="0">
                <a:solidFill>
                  <a:srgbClr val="663300"/>
                </a:solidFill>
              </a:rPr>
            </a:br>
            <a:r>
              <a:rPr lang="en-US" sz="2400" b="1" dirty="0" smtClean="0">
                <a:solidFill>
                  <a:srgbClr val="663300"/>
                </a:solidFill>
              </a:rPr>
              <a:t>   of India and the conflict between </a:t>
            </a:r>
            <a:br>
              <a:rPr lang="en-US" sz="2400" b="1" dirty="0" smtClean="0">
                <a:solidFill>
                  <a:srgbClr val="663300"/>
                </a:solidFill>
              </a:rPr>
            </a:br>
            <a:r>
              <a:rPr lang="en-US" sz="2400" b="1" dirty="0" smtClean="0">
                <a:solidFill>
                  <a:srgbClr val="663300"/>
                </a:solidFill>
              </a:rPr>
              <a:t>   conqueror and conquered</a:t>
            </a:r>
          </a:p>
          <a:p>
            <a:pPr>
              <a:buFont typeface="Arial" pitchFamily="34" charset="0"/>
              <a:buChar char="•"/>
            </a:pPr>
            <a:endParaRPr lang="en-US" sz="2400" b="1" dirty="0">
              <a:solidFill>
                <a:srgbClr val="663300"/>
              </a:solidFill>
            </a:endParaRPr>
          </a:p>
          <a:p>
            <a:pPr>
              <a:buFont typeface="Arial" pitchFamily="34" charset="0"/>
              <a:buChar char="•"/>
            </a:pPr>
            <a:endParaRPr lang="en-US" sz="2400" b="1" dirty="0">
              <a:solidFill>
                <a:srgbClr val="6633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srcRect/>
          <a:stretch>
            <a:fillRect/>
          </a:stretch>
        </p:blipFill>
        <p:spPr bwMode="auto">
          <a:xfrm>
            <a:off x="0" y="3886200"/>
            <a:ext cx="9144000" cy="2971800"/>
          </a:xfrm>
          <a:prstGeom prst="rect">
            <a:avLst/>
          </a:prstGeom>
          <a:noFill/>
          <a:ln w="9525">
            <a:noFill/>
            <a:miter lim="800000"/>
            <a:headEnd/>
            <a:tailEnd/>
          </a:ln>
        </p:spPr>
      </p:pic>
      <p:pic>
        <p:nvPicPr>
          <p:cNvPr id="29698" name="Picture 2" descr="http://www.dreamstime.com/tribal-people-in-india-thumb21856941.jpg"/>
          <p:cNvPicPr>
            <a:picLocks noChangeAspect="1" noChangeArrowheads="1"/>
          </p:cNvPicPr>
          <p:nvPr/>
        </p:nvPicPr>
        <p:blipFill>
          <a:blip r:embed="rId3" cstate="print"/>
          <a:srcRect/>
          <a:stretch>
            <a:fillRect/>
          </a:stretch>
        </p:blipFill>
        <p:spPr bwMode="auto">
          <a:xfrm>
            <a:off x="2438400" y="3886200"/>
            <a:ext cx="4367285" cy="2971800"/>
          </a:xfrm>
          <a:prstGeom prst="rect">
            <a:avLst/>
          </a:prstGeom>
          <a:noFill/>
        </p:spPr>
      </p:pic>
      <p:sp>
        <p:nvSpPr>
          <p:cNvPr id="5" name="Rectangle 4"/>
          <p:cNvSpPr/>
          <p:nvPr/>
        </p:nvSpPr>
        <p:spPr>
          <a:xfrm>
            <a:off x="1600200" y="2286000"/>
            <a:ext cx="6858000" cy="1295400"/>
          </a:xfrm>
          <a:prstGeom prst="rect">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457200"/>
            <a:ext cx="8305800" cy="3170099"/>
          </a:xfrm>
          <a:prstGeom prst="rect">
            <a:avLst/>
          </a:prstGeom>
          <a:noFill/>
        </p:spPr>
        <p:txBody>
          <a:bodyPr wrap="square" rtlCol="0">
            <a:spAutoFit/>
          </a:bodyPr>
          <a:lstStyle/>
          <a:p>
            <a:pPr algn="ctr"/>
            <a:r>
              <a:rPr lang="en-US" sz="4000" dirty="0" smtClean="0"/>
              <a:t>The Aryan invaders looked down on their subjects who where dark skinned, despite the fact that the civilization of the Indus Valley was more advanced than the Aryan civilization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1.trekearth.com/photos/9727/indian_beggar_woman.jpg"/>
          <p:cNvPicPr>
            <a:picLocks noChangeAspect="1" noChangeArrowheads="1"/>
          </p:cNvPicPr>
          <p:nvPr/>
        </p:nvPicPr>
        <p:blipFill>
          <a:blip r:embed="rId2" cstate="print"/>
          <a:srcRect/>
          <a:stretch>
            <a:fillRect/>
          </a:stretch>
        </p:blipFill>
        <p:spPr bwMode="auto">
          <a:xfrm>
            <a:off x="4004470" y="3383280"/>
            <a:ext cx="5139530" cy="3474720"/>
          </a:xfrm>
          <a:prstGeom prst="rect">
            <a:avLst/>
          </a:prstGeom>
          <a:noFill/>
        </p:spPr>
      </p:pic>
      <p:sp>
        <p:nvSpPr>
          <p:cNvPr id="9" name="TextBox 8"/>
          <p:cNvSpPr txBox="1"/>
          <p:nvPr/>
        </p:nvSpPr>
        <p:spPr>
          <a:xfrm>
            <a:off x="0" y="4114800"/>
            <a:ext cx="4123628" cy="1754326"/>
          </a:xfrm>
          <a:prstGeom prst="rect">
            <a:avLst/>
          </a:prstGeom>
          <a:noFill/>
        </p:spPr>
        <p:txBody>
          <a:bodyPr wrap="none" rtlCol="0">
            <a:spAutoFit/>
          </a:bodyPr>
          <a:lstStyle/>
          <a:p>
            <a:pPr algn="ctr"/>
            <a:r>
              <a:rPr lang="en-US" b="1" dirty="0" smtClean="0"/>
              <a:t>A person is born into their caste </a:t>
            </a:r>
          </a:p>
          <a:p>
            <a:pPr algn="ctr"/>
            <a:endParaRPr lang="en-US" b="1" dirty="0"/>
          </a:p>
          <a:p>
            <a:pPr algn="ctr"/>
            <a:r>
              <a:rPr lang="en-US" b="1" dirty="0" smtClean="0"/>
              <a:t>With no way to escape it, even in death.  </a:t>
            </a:r>
            <a:br>
              <a:rPr lang="en-US" b="1" dirty="0" smtClean="0"/>
            </a:br>
            <a:endParaRPr lang="en-US" b="1" dirty="0" smtClean="0"/>
          </a:p>
          <a:p>
            <a:pPr algn="ctr"/>
            <a:r>
              <a:rPr lang="en-US" b="1" dirty="0" smtClean="0"/>
              <a:t>A persons caste is past down </a:t>
            </a:r>
            <a:br>
              <a:rPr lang="en-US" b="1" dirty="0" smtClean="0"/>
            </a:br>
            <a:r>
              <a:rPr lang="en-US" b="1" dirty="0" smtClean="0"/>
              <a:t>to the next generation </a:t>
            </a:r>
          </a:p>
        </p:txBody>
      </p:sp>
      <p:sp>
        <p:nvSpPr>
          <p:cNvPr id="11" name="TextBox 10"/>
          <p:cNvSpPr txBox="1"/>
          <p:nvPr/>
        </p:nvSpPr>
        <p:spPr>
          <a:xfrm>
            <a:off x="304800" y="457200"/>
            <a:ext cx="3318024" cy="1569660"/>
          </a:xfrm>
          <a:prstGeom prst="rect">
            <a:avLst/>
          </a:prstGeom>
          <a:noFill/>
        </p:spPr>
        <p:txBody>
          <a:bodyPr wrap="none" rtlCol="0">
            <a:spAutoFit/>
          </a:bodyPr>
          <a:lstStyle/>
          <a:p>
            <a:pPr algn="ctr"/>
            <a:r>
              <a:rPr lang="en-US" sz="4800" b="1" dirty="0" smtClean="0">
                <a:solidFill>
                  <a:srgbClr val="C00000"/>
                </a:solidFill>
                <a:effectLst>
                  <a:outerShdw blurRad="38100" dist="38100" dir="2700000" algn="tl">
                    <a:srgbClr val="000000">
                      <a:alpha val="43137"/>
                    </a:srgbClr>
                  </a:outerShdw>
                </a:effectLst>
              </a:rPr>
              <a:t>Your Caste</a:t>
            </a:r>
          </a:p>
          <a:p>
            <a:pPr algn="ctr"/>
            <a:r>
              <a:rPr lang="en-US" sz="4800" b="1" dirty="0" smtClean="0">
                <a:solidFill>
                  <a:srgbClr val="C00000"/>
                </a:solidFill>
                <a:effectLst>
                  <a:outerShdw blurRad="38100" dist="38100" dir="2700000" algn="tl">
                    <a:srgbClr val="000000">
                      <a:alpha val="43137"/>
                    </a:srgbClr>
                  </a:outerShdw>
                </a:effectLst>
              </a:rPr>
              <a:t>Determines:</a:t>
            </a:r>
            <a:endParaRPr lang="en-US" sz="4800" b="1" dirty="0">
              <a:solidFill>
                <a:srgbClr val="C00000"/>
              </a:solidFill>
              <a:effectLst>
                <a:outerShdw blurRad="38100" dist="38100" dir="2700000" algn="tl">
                  <a:srgbClr val="000000">
                    <a:alpha val="43137"/>
                  </a:srgbClr>
                </a:outerShdw>
              </a:effectLst>
            </a:endParaRPr>
          </a:p>
        </p:txBody>
      </p:sp>
      <p:sp>
        <p:nvSpPr>
          <p:cNvPr id="12" name="TextBox 11"/>
          <p:cNvSpPr txBox="1"/>
          <p:nvPr/>
        </p:nvSpPr>
        <p:spPr>
          <a:xfrm>
            <a:off x="4114800" y="1295400"/>
            <a:ext cx="4759829" cy="707886"/>
          </a:xfrm>
          <a:prstGeom prst="rect">
            <a:avLst/>
          </a:prstGeom>
          <a:noFill/>
        </p:spPr>
        <p:txBody>
          <a:bodyPr wrap="none" rtlCol="0">
            <a:spAutoFit/>
          </a:bodyPr>
          <a:lstStyle/>
          <a:p>
            <a:pPr algn="ctr"/>
            <a:r>
              <a:rPr lang="en-US" sz="4000" b="1" dirty="0" smtClean="0"/>
              <a:t>A persons occupation</a:t>
            </a:r>
            <a:endParaRPr lang="en-US" sz="4000" b="1" dirty="0"/>
          </a:p>
        </p:txBody>
      </p:sp>
      <p:sp>
        <p:nvSpPr>
          <p:cNvPr id="14" name="TextBox 13"/>
          <p:cNvSpPr txBox="1"/>
          <p:nvPr/>
        </p:nvSpPr>
        <p:spPr>
          <a:xfrm>
            <a:off x="4408641" y="1273314"/>
            <a:ext cx="4278159" cy="707886"/>
          </a:xfrm>
          <a:prstGeom prst="rect">
            <a:avLst/>
          </a:prstGeom>
          <a:noFill/>
        </p:spPr>
        <p:txBody>
          <a:bodyPr wrap="none" rtlCol="0">
            <a:spAutoFit/>
          </a:bodyPr>
          <a:lstStyle/>
          <a:p>
            <a:pPr algn="ctr"/>
            <a:r>
              <a:rPr lang="en-US" sz="4000" b="1" dirty="0" smtClean="0"/>
              <a:t>Economic potential</a:t>
            </a:r>
            <a:endParaRPr lang="en-US" sz="4000" b="1" dirty="0"/>
          </a:p>
        </p:txBody>
      </p:sp>
      <p:sp>
        <p:nvSpPr>
          <p:cNvPr id="15" name="TextBox 14"/>
          <p:cNvSpPr txBox="1"/>
          <p:nvPr/>
        </p:nvSpPr>
        <p:spPr>
          <a:xfrm>
            <a:off x="4490280" y="1295400"/>
            <a:ext cx="4044120" cy="707886"/>
          </a:xfrm>
          <a:prstGeom prst="rect">
            <a:avLst/>
          </a:prstGeom>
          <a:noFill/>
        </p:spPr>
        <p:txBody>
          <a:bodyPr wrap="none" rtlCol="0">
            <a:spAutoFit/>
          </a:bodyPr>
          <a:lstStyle/>
          <a:p>
            <a:pPr algn="ctr"/>
            <a:r>
              <a:rPr lang="en-US" sz="4000" b="1" dirty="0" smtClean="0"/>
              <a:t>Position in society</a:t>
            </a:r>
            <a:endParaRPr lang="en-US" sz="4000" b="1" dirty="0"/>
          </a:p>
        </p:txBody>
      </p:sp>
      <p:sp>
        <p:nvSpPr>
          <p:cNvPr id="16" name="TextBox 15"/>
          <p:cNvSpPr txBox="1"/>
          <p:nvPr/>
        </p:nvSpPr>
        <p:spPr>
          <a:xfrm>
            <a:off x="4079281" y="1295400"/>
            <a:ext cx="4683719" cy="707886"/>
          </a:xfrm>
          <a:prstGeom prst="rect">
            <a:avLst/>
          </a:prstGeom>
          <a:noFill/>
        </p:spPr>
        <p:txBody>
          <a:bodyPr wrap="none" rtlCol="0">
            <a:spAutoFit/>
          </a:bodyPr>
          <a:lstStyle/>
          <a:p>
            <a:pPr algn="ctr"/>
            <a:r>
              <a:rPr lang="en-US" sz="4000" b="1" dirty="0" smtClean="0"/>
              <a:t>Who they may marry</a:t>
            </a:r>
            <a:endParaRPr lang="en-US" sz="4000" b="1" dirty="0"/>
          </a:p>
        </p:txBody>
      </p:sp>
      <p:sp>
        <p:nvSpPr>
          <p:cNvPr id="18" name="TextBox 17"/>
          <p:cNvSpPr txBox="1"/>
          <p:nvPr/>
        </p:nvSpPr>
        <p:spPr>
          <a:xfrm>
            <a:off x="3733800" y="1295400"/>
            <a:ext cx="5164042" cy="707886"/>
          </a:xfrm>
          <a:prstGeom prst="rect">
            <a:avLst/>
          </a:prstGeom>
          <a:noFill/>
        </p:spPr>
        <p:txBody>
          <a:bodyPr wrap="square" rtlCol="0">
            <a:spAutoFit/>
          </a:bodyPr>
          <a:lstStyle/>
          <a:p>
            <a:pPr algn="ctr"/>
            <a:r>
              <a:rPr lang="en-US" sz="4000" b="1" dirty="0" smtClean="0"/>
              <a:t>Who they may eat with</a:t>
            </a:r>
            <a:endParaRPr lang="en-US" sz="4000" b="1" dirty="0"/>
          </a:p>
        </p:txBody>
      </p:sp>
      <p:sp>
        <p:nvSpPr>
          <p:cNvPr id="19" name="TextBox 18"/>
          <p:cNvSpPr txBox="1"/>
          <p:nvPr/>
        </p:nvSpPr>
        <p:spPr>
          <a:xfrm>
            <a:off x="3886200" y="1273314"/>
            <a:ext cx="5213094" cy="707886"/>
          </a:xfrm>
          <a:prstGeom prst="rect">
            <a:avLst/>
          </a:prstGeom>
          <a:noFill/>
        </p:spPr>
        <p:txBody>
          <a:bodyPr wrap="none" rtlCol="0">
            <a:spAutoFit/>
          </a:bodyPr>
          <a:lstStyle/>
          <a:p>
            <a:pPr algn="ctr"/>
            <a:r>
              <a:rPr lang="en-US" sz="4000" b="1" dirty="0" smtClean="0"/>
              <a:t>Who they may befriend</a:t>
            </a:r>
            <a:endParaRPr lang="en-US" sz="4000" b="1" dirty="0"/>
          </a:p>
        </p:txBody>
      </p:sp>
      <p:sp>
        <p:nvSpPr>
          <p:cNvPr id="13" name="TextBox 12">
            <a:hlinkClick r:id="rId3"/>
          </p:cNvPr>
          <p:cNvSpPr txBox="1"/>
          <p:nvPr/>
        </p:nvSpPr>
        <p:spPr>
          <a:xfrm>
            <a:off x="1267258" y="6488668"/>
            <a:ext cx="1399742" cy="246221"/>
          </a:xfrm>
          <a:prstGeom prst="rect">
            <a:avLst/>
          </a:prstGeom>
          <a:noFill/>
        </p:spPr>
        <p:txBody>
          <a:bodyPr wrap="none" rtlCol="0">
            <a:spAutoFit/>
          </a:bodyPr>
          <a:lstStyle/>
          <a:p>
            <a:r>
              <a:rPr lang="en-US" sz="1000" dirty="0" smtClean="0">
                <a:hlinkClick r:id="rId3"/>
              </a:rPr>
              <a:t>Caste System Overview</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1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4"/>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2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8"/>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20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mph" presetSubtype="2" fill="hold" grpId="0" nodeType="clickEffect">
                                  <p:stCondLst>
                                    <p:cond delay="0"/>
                                  </p:stCondLst>
                                  <p:childTnLst>
                                    <p:animClr clrSpc="rgb" dir="cw">
                                      <p:cBhvr override="childStyle">
                                        <p:cTn id="50" dur="20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2" grpId="1"/>
      <p:bldP spid="14" grpId="0"/>
      <p:bldP spid="14" grpId="1"/>
      <p:bldP spid="15" grpId="0"/>
      <p:bldP spid="15" grpId="1"/>
      <p:bldP spid="16" grpId="0"/>
      <p:bldP spid="18" grpId="0"/>
      <p:bldP spid="18" grpId="1"/>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905933" y="609600"/>
            <a:ext cx="1303867" cy="1348619"/>
          </a:xfrm>
          <a:prstGeom prst="triangle">
            <a:avLst>
              <a:gd name="adj" fmla="val 50716"/>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3175">
                <a:solidFill>
                  <a:schemeClr val="tx1"/>
                </a:solidFill>
              </a:ln>
            </a:endParaRPr>
          </a:p>
        </p:txBody>
      </p:sp>
      <p:sp>
        <p:nvSpPr>
          <p:cNvPr id="5" name="TextBox 4"/>
          <p:cNvSpPr txBox="1"/>
          <p:nvPr/>
        </p:nvSpPr>
        <p:spPr>
          <a:xfrm>
            <a:off x="1170635" y="1444823"/>
            <a:ext cx="810565" cy="307777"/>
          </a:xfrm>
          <a:prstGeom prst="rect">
            <a:avLst/>
          </a:prstGeom>
          <a:noFill/>
        </p:spPr>
        <p:txBody>
          <a:bodyPr wrap="square" rtlCol="0">
            <a:spAutoFit/>
          </a:bodyPr>
          <a:lstStyle/>
          <a:p>
            <a:r>
              <a:rPr lang="en-US" sz="1400" b="1" dirty="0" smtClean="0"/>
              <a:t>Brahmin</a:t>
            </a:r>
            <a:endParaRPr lang="en-US" sz="1400" b="1" dirty="0"/>
          </a:p>
        </p:txBody>
      </p:sp>
      <p:pic>
        <p:nvPicPr>
          <p:cNvPr id="13314" name="Picture 2" descr="http://www.markville.ss.yrdsb.edu.on.ca/projects/classof2008/chong2/kim/brahmin.gif"/>
          <p:cNvPicPr>
            <a:picLocks noChangeAspect="1" noChangeArrowheads="1"/>
          </p:cNvPicPr>
          <p:nvPr/>
        </p:nvPicPr>
        <p:blipFill>
          <a:blip r:embed="rId2" cstate="print"/>
          <a:srcRect/>
          <a:stretch>
            <a:fillRect/>
          </a:stretch>
        </p:blipFill>
        <p:spPr bwMode="auto">
          <a:xfrm>
            <a:off x="0" y="3676650"/>
            <a:ext cx="3171825" cy="3181350"/>
          </a:xfrm>
          <a:prstGeom prst="rect">
            <a:avLst/>
          </a:prstGeom>
          <a:noFill/>
        </p:spPr>
      </p:pic>
      <p:sp>
        <p:nvSpPr>
          <p:cNvPr id="7" name="Rectangle 6"/>
          <p:cNvSpPr/>
          <p:nvPr/>
        </p:nvSpPr>
        <p:spPr>
          <a:xfrm>
            <a:off x="3276600" y="381000"/>
            <a:ext cx="5867400" cy="6309420"/>
          </a:xfrm>
          <a:prstGeom prst="rect">
            <a:avLst/>
          </a:prstGeom>
        </p:spPr>
        <p:txBody>
          <a:bodyPr wrap="square">
            <a:spAutoFit/>
          </a:bodyPr>
          <a:lstStyle/>
          <a:p>
            <a:pPr>
              <a:buFont typeface="Arial" pitchFamily="34" charset="0"/>
              <a:buChar char="•"/>
            </a:pPr>
            <a:r>
              <a:rPr lang="en-US" sz="2800" dirty="0" smtClean="0"/>
              <a:t>  The highest class</a:t>
            </a:r>
          </a:p>
          <a:p>
            <a:endParaRPr lang="en-US" sz="800" dirty="0" smtClean="0"/>
          </a:p>
          <a:p>
            <a:pPr>
              <a:buFont typeface="Arial" pitchFamily="34" charset="0"/>
              <a:buChar char="•"/>
            </a:pPr>
            <a:r>
              <a:rPr lang="en-US" sz="2800" dirty="0"/>
              <a:t> </a:t>
            </a:r>
            <a:r>
              <a:rPr lang="en-US" sz="2800" dirty="0" smtClean="0"/>
              <a:t> They serve as priests, religious </a:t>
            </a:r>
            <a:br>
              <a:rPr lang="en-US" sz="2800" dirty="0" smtClean="0"/>
            </a:br>
            <a:r>
              <a:rPr lang="en-US" sz="2800" dirty="0" smtClean="0"/>
              <a:t>    teachers, and judges </a:t>
            </a:r>
          </a:p>
          <a:p>
            <a:endParaRPr lang="en-US" sz="800" dirty="0" smtClean="0"/>
          </a:p>
          <a:p>
            <a:pPr>
              <a:buFont typeface="Arial" pitchFamily="34" charset="0"/>
              <a:buChar char="•"/>
            </a:pPr>
            <a:r>
              <a:rPr lang="en-US" sz="2800" dirty="0"/>
              <a:t> </a:t>
            </a:r>
            <a:r>
              <a:rPr lang="en-US" sz="2800" dirty="0" smtClean="0"/>
              <a:t> Their goal is knowledge and </a:t>
            </a:r>
            <a:br>
              <a:rPr lang="en-US" sz="2800" dirty="0" smtClean="0"/>
            </a:br>
            <a:r>
              <a:rPr lang="en-US" sz="2800" dirty="0" smtClean="0"/>
              <a:t>    education</a:t>
            </a:r>
          </a:p>
          <a:p>
            <a:endParaRPr lang="en-US" sz="800" dirty="0" smtClean="0"/>
          </a:p>
          <a:p>
            <a:pPr>
              <a:buFont typeface="Arial" pitchFamily="34" charset="0"/>
              <a:buChar char="•"/>
            </a:pPr>
            <a:r>
              <a:rPr lang="en-US" sz="2800" dirty="0"/>
              <a:t> </a:t>
            </a:r>
            <a:r>
              <a:rPr lang="en-US" sz="2800" dirty="0" smtClean="0"/>
              <a:t> Traditionally held a great deal of </a:t>
            </a:r>
            <a:br>
              <a:rPr lang="en-US" sz="2800" dirty="0" smtClean="0"/>
            </a:br>
            <a:r>
              <a:rPr lang="en-US" sz="2800" dirty="0" smtClean="0"/>
              <a:t>    power over Indian society</a:t>
            </a:r>
          </a:p>
          <a:p>
            <a:endParaRPr lang="en-US" sz="800" dirty="0" smtClean="0"/>
          </a:p>
          <a:p>
            <a:pPr>
              <a:buFont typeface="Arial" pitchFamily="34" charset="0"/>
              <a:buChar char="•"/>
            </a:pPr>
            <a:r>
              <a:rPr lang="en-US" sz="2800" dirty="0"/>
              <a:t> </a:t>
            </a:r>
            <a:r>
              <a:rPr lang="en-US" sz="2800" dirty="0" smtClean="0"/>
              <a:t> Priests perform a series of rituals </a:t>
            </a:r>
            <a:br>
              <a:rPr lang="en-US" sz="2800" dirty="0" smtClean="0"/>
            </a:br>
            <a:r>
              <a:rPr lang="en-US" sz="2800" dirty="0" smtClean="0"/>
              <a:t>    that included religious ceremonies,    </a:t>
            </a:r>
            <a:br>
              <a:rPr lang="en-US" sz="2800" dirty="0" smtClean="0"/>
            </a:br>
            <a:r>
              <a:rPr lang="en-US" sz="2800" dirty="0" smtClean="0"/>
              <a:t>    presiding over weddings, births, and </a:t>
            </a:r>
            <a:br>
              <a:rPr lang="en-US" sz="2800" dirty="0" smtClean="0"/>
            </a:br>
            <a:r>
              <a:rPr lang="en-US" sz="2800" dirty="0" smtClean="0"/>
              <a:t>    funerals </a:t>
            </a:r>
          </a:p>
          <a:p>
            <a:endParaRPr lang="en-US" sz="800" dirty="0" smtClean="0"/>
          </a:p>
          <a:p>
            <a:pPr>
              <a:buFont typeface="Arial" pitchFamily="34" charset="0"/>
              <a:buChar char="•"/>
            </a:pPr>
            <a:r>
              <a:rPr lang="en-US" sz="2800" dirty="0"/>
              <a:t> </a:t>
            </a:r>
            <a:r>
              <a:rPr lang="en-US" sz="2800" dirty="0" smtClean="0"/>
              <a:t> Only Brahmin men where allowed to </a:t>
            </a:r>
            <a:br>
              <a:rPr lang="en-US" sz="2800" dirty="0" smtClean="0"/>
            </a:br>
            <a:r>
              <a:rPr lang="en-US" sz="2800" dirty="0" smtClean="0"/>
              <a:t>   attend school or to teach  </a:t>
            </a:r>
            <a:endParaRPr lang="en-US" sz="2800" dirty="0"/>
          </a:p>
        </p:txBody>
      </p:sp>
      <p:sp>
        <p:nvSpPr>
          <p:cNvPr id="6" name="TextBox 5"/>
          <p:cNvSpPr txBox="1"/>
          <p:nvPr/>
        </p:nvSpPr>
        <p:spPr>
          <a:xfrm>
            <a:off x="76200" y="3276600"/>
            <a:ext cx="2998000" cy="369332"/>
          </a:xfrm>
          <a:prstGeom prst="rect">
            <a:avLst/>
          </a:prstGeom>
          <a:noFill/>
        </p:spPr>
        <p:txBody>
          <a:bodyPr wrap="none" rtlCol="0">
            <a:spAutoFit/>
          </a:bodyPr>
          <a:lstStyle/>
          <a:p>
            <a:r>
              <a:rPr lang="en-US" dirty="0" smtClean="0"/>
              <a:t>Priests and Religious Teachers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1.bp.blogspot.com/-sc4AiO91ELE/UJnqzVln-7I/AAAAAAAAABY/GeGzsQaI6k4/s1600/530196_456490927706586_1309478020_n.jpg"/>
          <p:cNvPicPr>
            <a:picLocks noChangeAspect="1" noChangeArrowheads="1"/>
          </p:cNvPicPr>
          <p:nvPr/>
        </p:nvPicPr>
        <p:blipFill>
          <a:blip r:embed="rId2" cstate="print"/>
          <a:srcRect r="52000"/>
          <a:stretch>
            <a:fillRect/>
          </a:stretch>
        </p:blipFill>
        <p:spPr bwMode="auto">
          <a:xfrm>
            <a:off x="304800" y="2819400"/>
            <a:ext cx="2286000" cy="2857500"/>
          </a:xfrm>
          <a:prstGeom prst="rect">
            <a:avLst/>
          </a:prstGeom>
          <a:noFill/>
        </p:spPr>
      </p:pic>
      <p:sp>
        <p:nvSpPr>
          <p:cNvPr id="4" name="Rectangle 3"/>
          <p:cNvSpPr/>
          <p:nvPr/>
        </p:nvSpPr>
        <p:spPr>
          <a:xfrm>
            <a:off x="2819400" y="457200"/>
            <a:ext cx="5943600" cy="5232202"/>
          </a:xfrm>
          <a:prstGeom prst="rect">
            <a:avLst/>
          </a:prstGeom>
        </p:spPr>
        <p:txBody>
          <a:bodyPr wrap="square">
            <a:spAutoFit/>
          </a:bodyPr>
          <a:lstStyle/>
          <a:p>
            <a:endParaRPr lang="en-US" sz="2800" dirty="0" smtClean="0"/>
          </a:p>
          <a:p>
            <a:pPr>
              <a:buFont typeface="Arial" pitchFamily="34" charset="0"/>
              <a:buChar char="•"/>
            </a:pPr>
            <a:r>
              <a:rPr lang="en-US" sz="2800" dirty="0" smtClean="0"/>
              <a:t>   Kshatriya were warriors</a:t>
            </a:r>
            <a:r>
              <a:rPr lang="en-US" sz="2800" dirty="0"/>
              <a:t> </a:t>
            </a:r>
            <a:r>
              <a:rPr lang="en-US" sz="2800" dirty="0" smtClean="0"/>
              <a:t>and rulers</a:t>
            </a:r>
          </a:p>
          <a:p>
            <a:endParaRPr lang="en-US" dirty="0" smtClean="0"/>
          </a:p>
          <a:p>
            <a:pPr>
              <a:buFont typeface="Arial" pitchFamily="34" charset="0"/>
              <a:buChar char="•"/>
            </a:pPr>
            <a:r>
              <a:rPr lang="en-US" sz="2800" dirty="0" smtClean="0"/>
              <a:t>   Include people of government and </a:t>
            </a:r>
            <a:br>
              <a:rPr lang="en-US" sz="2800" dirty="0" smtClean="0"/>
            </a:br>
            <a:r>
              <a:rPr lang="en-US" sz="2800" dirty="0" smtClean="0"/>
              <a:t>     military positions  </a:t>
            </a:r>
          </a:p>
          <a:p>
            <a:endParaRPr lang="en-US" dirty="0" smtClean="0"/>
          </a:p>
          <a:p>
            <a:pPr>
              <a:buFont typeface="Arial" pitchFamily="34" charset="0"/>
              <a:buChar char="•"/>
            </a:pPr>
            <a:r>
              <a:rPr lang="en-US" sz="2800" dirty="0" smtClean="0"/>
              <a:t>   </a:t>
            </a:r>
            <a:r>
              <a:rPr lang="en-US" sz="2800" dirty="0"/>
              <a:t>M</a:t>
            </a:r>
            <a:r>
              <a:rPr lang="en-US" sz="2800" dirty="0" smtClean="0"/>
              <a:t>ade everyday decisions and ran </a:t>
            </a:r>
            <a:br>
              <a:rPr lang="en-US" sz="2800" dirty="0" smtClean="0"/>
            </a:br>
            <a:r>
              <a:rPr lang="en-US" sz="2800" dirty="0" smtClean="0"/>
              <a:t>    the government</a:t>
            </a:r>
          </a:p>
          <a:p>
            <a:endParaRPr lang="en-US" dirty="0" smtClean="0"/>
          </a:p>
          <a:p>
            <a:pPr>
              <a:buFont typeface="Arial" pitchFamily="34" charset="0"/>
              <a:buChar char="•"/>
            </a:pPr>
            <a:r>
              <a:rPr lang="en-US" sz="2800" dirty="0"/>
              <a:t> </a:t>
            </a:r>
            <a:r>
              <a:rPr lang="en-US" sz="2800" dirty="0" smtClean="0"/>
              <a:t>  The Kshatriya had most of the power    </a:t>
            </a:r>
            <a:br>
              <a:rPr lang="en-US" sz="2800" dirty="0" smtClean="0"/>
            </a:br>
            <a:r>
              <a:rPr lang="en-US" sz="2800" dirty="0" smtClean="0"/>
              <a:t>     in everyday life, but their decisions </a:t>
            </a:r>
            <a:br>
              <a:rPr lang="en-US" sz="2800" dirty="0" smtClean="0"/>
            </a:br>
            <a:r>
              <a:rPr lang="en-US" sz="2800" dirty="0" smtClean="0"/>
              <a:t>     could be overruled by the Brahmin.</a:t>
            </a:r>
          </a:p>
          <a:p>
            <a:pPr>
              <a:buFont typeface="Arial" pitchFamily="34" charset="0"/>
              <a:buChar char="•"/>
            </a:pPr>
            <a:endParaRPr lang="en-US" sz="2800" dirty="0"/>
          </a:p>
        </p:txBody>
      </p:sp>
      <p:sp>
        <p:nvSpPr>
          <p:cNvPr id="5" name="Isosceles Triangle 4"/>
          <p:cNvSpPr/>
          <p:nvPr/>
        </p:nvSpPr>
        <p:spPr>
          <a:xfrm>
            <a:off x="304800" y="304800"/>
            <a:ext cx="2048933" cy="2120698"/>
          </a:xfrm>
          <a:prstGeom prst="triangle">
            <a:avLst/>
          </a:prstGeom>
          <a:solidFill>
            <a:schemeClr val="bg1">
              <a:lumMod val="8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3175">
                <a:solidFill>
                  <a:schemeClr val="tx1"/>
                </a:solidFill>
              </a:ln>
            </a:endParaRPr>
          </a:p>
        </p:txBody>
      </p:sp>
      <p:sp>
        <p:nvSpPr>
          <p:cNvPr id="6" name="Isosceles Triangle 5"/>
          <p:cNvSpPr/>
          <p:nvPr/>
        </p:nvSpPr>
        <p:spPr>
          <a:xfrm>
            <a:off x="677333" y="304800"/>
            <a:ext cx="1303867" cy="1348619"/>
          </a:xfrm>
          <a:prstGeom prst="triangle">
            <a:avLst>
              <a:gd name="adj" fmla="val 50716"/>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3175">
                <a:solidFill>
                  <a:schemeClr val="tx1"/>
                </a:solidFill>
              </a:ln>
            </a:endParaRPr>
          </a:p>
        </p:txBody>
      </p:sp>
      <p:sp>
        <p:nvSpPr>
          <p:cNvPr id="7" name="TextBox 6"/>
          <p:cNvSpPr txBox="1"/>
          <p:nvPr/>
        </p:nvSpPr>
        <p:spPr>
          <a:xfrm>
            <a:off x="942035" y="1140023"/>
            <a:ext cx="810565" cy="307777"/>
          </a:xfrm>
          <a:prstGeom prst="rect">
            <a:avLst/>
          </a:prstGeom>
          <a:noFill/>
        </p:spPr>
        <p:txBody>
          <a:bodyPr wrap="square" rtlCol="0">
            <a:spAutoFit/>
          </a:bodyPr>
          <a:lstStyle/>
          <a:p>
            <a:r>
              <a:rPr lang="en-US" sz="1400" b="1" dirty="0" smtClean="0"/>
              <a:t>Brahmin</a:t>
            </a:r>
            <a:endParaRPr lang="en-US" sz="1400" b="1" dirty="0"/>
          </a:p>
        </p:txBody>
      </p:sp>
      <p:sp>
        <p:nvSpPr>
          <p:cNvPr id="8" name="TextBox 7"/>
          <p:cNvSpPr txBox="1"/>
          <p:nvPr/>
        </p:nvSpPr>
        <p:spPr>
          <a:xfrm>
            <a:off x="914400" y="1828800"/>
            <a:ext cx="901819" cy="319445"/>
          </a:xfrm>
          <a:prstGeom prst="rect">
            <a:avLst/>
          </a:prstGeom>
          <a:noFill/>
        </p:spPr>
        <p:txBody>
          <a:bodyPr wrap="square" rtlCol="0">
            <a:spAutoFit/>
          </a:bodyPr>
          <a:lstStyle/>
          <a:p>
            <a:r>
              <a:rPr lang="en-US" sz="1400" b="1" dirty="0" smtClean="0"/>
              <a:t>Kshatriya</a:t>
            </a:r>
            <a:endParaRPr lang="en-US" sz="1400" b="1" dirty="0"/>
          </a:p>
        </p:txBody>
      </p:sp>
      <p:sp>
        <p:nvSpPr>
          <p:cNvPr id="9" name="TextBox 8"/>
          <p:cNvSpPr txBox="1"/>
          <p:nvPr/>
        </p:nvSpPr>
        <p:spPr>
          <a:xfrm>
            <a:off x="381000" y="6096000"/>
            <a:ext cx="2133600" cy="369332"/>
          </a:xfrm>
          <a:prstGeom prst="rect">
            <a:avLst/>
          </a:prstGeom>
          <a:noFill/>
        </p:spPr>
        <p:txBody>
          <a:bodyPr wrap="square" rtlCol="0">
            <a:spAutoFit/>
          </a:bodyPr>
          <a:lstStyle/>
          <a:p>
            <a:r>
              <a:rPr lang="en-US" dirty="0" smtClean="0"/>
              <a:t>Warriors and Rulers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533400"/>
            <a:ext cx="5715000" cy="5539978"/>
          </a:xfrm>
          <a:prstGeom prst="rect">
            <a:avLst/>
          </a:prstGeom>
        </p:spPr>
        <p:txBody>
          <a:bodyPr wrap="square">
            <a:spAutoFit/>
          </a:bodyPr>
          <a:lstStyle/>
          <a:p>
            <a:pPr>
              <a:buFont typeface="Arial" pitchFamily="34" charset="0"/>
              <a:buChar char="•"/>
            </a:pPr>
            <a:r>
              <a:rPr lang="en-US" sz="2400" dirty="0"/>
              <a:t> </a:t>
            </a:r>
            <a:r>
              <a:rPr lang="en-US" sz="2400" dirty="0" smtClean="0"/>
              <a:t>  Their duties are to manage wealth </a:t>
            </a:r>
            <a:br>
              <a:rPr lang="en-US" sz="2400" dirty="0" smtClean="0"/>
            </a:br>
            <a:r>
              <a:rPr lang="en-US" sz="2400" dirty="0" smtClean="0"/>
              <a:t>     and trade with other societies</a:t>
            </a:r>
          </a:p>
          <a:p>
            <a:endParaRPr lang="en-US" dirty="0" smtClean="0"/>
          </a:p>
          <a:p>
            <a:pPr>
              <a:buFont typeface="Arial" pitchFamily="34" charset="0"/>
              <a:buChar char="•"/>
            </a:pPr>
            <a:r>
              <a:rPr lang="en-US" sz="2400" dirty="0"/>
              <a:t> </a:t>
            </a:r>
            <a:r>
              <a:rPr lang="en-US" sz="2400" dirty="0" smtClean="0"/>
              <a:t>  Traditionally individuals in this caste are </a:t>
            </a:r>
            <a:br>
              <a:rPr lang="en-US" sz="2400" dirty="0" smtClean="0"/>
            </a:br>
            <a:r>
              <a:rPr lang="en-US" sz="2400" dirty="0" smtClean="0"/>
              <a:t>     skilled laborers, focused in farming, </a:t>
            </a:r>
            <a:br>
              <a:rPr lang="en-US" sz="2400" dirty="0" smtClean="0"/>
            </a:br>
            <a:r>
              <a:rPr lang="en-US" sz="2400" dirty="0" smtClean="0"/>
              <a:t>     agriculture, and trading</a:t>
            </a:r>
          </a:p>
          <a:p>
            <a:endParaRPr lang="en-US" sz="1600" dirty="0" smtClean="0"/>
          </a:p>
          <a:p>
            <a:pPr>
              <a:buFont typeface="Arial" pitchFamily="34" charset="0"/>
              <a:buChar char="•"/>
            </a:pPr>
            <a:r>
              <a:rPr lang="en-US" sz="2400" dirty="0" smtClean="0"/>
              <a:t>   They require management and </a:t>
            </a:r>
            <a:br>
              <a:rPr lang="en-US" sz="2400" dirty="0" smtClean="0"/>
            </a:br>
            <a:r>
              <a:rPr lang="en-US" sz="2400" dirty="0" smtClean="0"/>
              <a:t>     entrepreneurial skills</a:t>
            </a:r>
          </a:p>
          <a:p>
            <a:endParaRPr lang="en-US" sz="1600" dirty="0" smtClean="0"/>
          </a:p>
          <a:p>
            <a:pPr>
              <a:buFont typeface="Arial" pitchFamily="34" charset="0"/>
              <a:buChar char="•"/>
            </a:pPr>
            <a:r>
              <a:rPr lang="en-US" sz="2400" dirty="0" smtClean="0"/>
              <a:t>   Today Vaishya work in the construction of </a:t>
            </a:r>
            <a:br>
              <a:rPr lang="en-US" sz="2400" dirty="0" smtClean="0"/>
            </a:br>
            <a:r>
              <a:rPr lang="en-US" sz="2400" dirty="0" smtClean="0"/>
              <a:t>     temples, hospitals, and other public </a:t>
            </a:r>
            <a:br>
              <a:rPr lang="en-US" sz="2400" dirty="0" smtClean="0"/>
            </a:br>
            <a:r>
              <a:rPr lang="en-US" sz="2400" dirty="0" smtClean="0"/>
              <a:t>     facilities</a:t>
            </a:r>
          </a:p>
          <a:p>
            <a:endParaRPr lang="en-US" sz="1600" dirty="0" smtClean="0"/>
          </a:p>
          <a:p>
            <a:pPr>
              <a:buFont typeface="Arial" pitchFamily="34" charset="0"/>
              <a:buChar char="•"/>
            </a:pPr>
            <a:r>
              <a:rPr lang="en-US" sz="2400" dirty="0" smtClean="0"/>
              <a:t>   Although among the lower ranking of </a:t>
            </a:r>
            <a:br>
              <a:rPr lang="en-US" sz="2400" dirty="0" smtClean="0"/>
            </a:br>
            <a:r>
              <a:rPr lang="en-US" sz="2400" dirty="0" smtClean="0"/>
              <a:t>    castes, they form a crucial part of society</a:t>
            </a:r>
            <a:endParaRPr lang="en-US" sz="2400" dirty="0"/>
          </a:p>
        </p:txBody>
      </p:sp>
      <p:sp>
        <p:nvSpPr>
          <p:cNvPr id="5" name="Isosceles Triangle 4"/>
          <p:cNvSpPr/>
          <p:nvPr/>
        </p:nvSpPr>
        <p:spPr>
          <a:xfrm>
            <a:off x="228600" y="228600"/>
            <a:ext cx="2794000" cy="2809925"/>
          </a:xfrm>
          <a:prstGeom prst="triangle">
            <a:avLst/>
          </a:prstGeom>
          <a:solidFill>
            <a:schemeClr val="bg1">
              <a:lumMod val="9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3175">
                <a:solidFill>
                  <a:schemeClr val="tx1"/>
                </a:solidFill>
              </a:ln>
            </a:endParaRPr>
          </a:p>
        </p:txBody>
      </p:sp>
      <p:sp>
        <p:nvSpPr>
          <p:cNvPr id="6" name="Isosceles Triangle 5"/>
          <p:cNvSpPr/>
          <p:nvPr/>
        </p:nvSpPr>
        <p:spPr>
          <a:xfrm>
            <a:off x="609600" y="152400"/>
            <a:ext cx="2048933" cy="2120698"/>
          </a:xfrm>
          <a:prstGeom prst="triangle">
            <a:avLst/>
          </a:prstGeom>
          <a:solidFill>
            <a:schemeClr val="bg1">
              <a:lumMod val="8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3175">
                <a:solidFill>
                  <a:schemeClr val="tx1"/>
                </a:solidFill>
              </a:ln>
            </a:endParaRPr>
          </a:p>
        </p:txBody>
      </p:sp>
      <p:sp>
        <p:nvSpPr>
          <p:cNvPr id="7" name="Isosceles Triangle 6"/>
          <p:cNvSpPr/>
          <p:nvPr/>
        </p:nvSpPr>
        <p:spPr>
          <a:xfrm>
            <a:off x="982133" y="152400"/>
            <a:ext cx="1303867" cy="1348619"/>
          </a:xfrm>
          <a:prstGeom prst="triangle">
            <a:avLst>
              <a:gd name="adj" fmla="val 50716"/>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3175">
                <a:solidFill>
                  <a:schemeClr val="tx1"/>
                </a:solidFill>
              </a:ln>
            </a:endParaRPr>
          </a:p>
        </p:txBody>
      </p:sp>
      <p:sp>
        <p:nvSpPr>
          <p:cNvPr id="8" name="TextBox 7"/>
          <p:cNvSpPr txBox="1"/>
          <p:nvPr/>
        </p:nvSpPr>
        <p:spPr>
          <a:xfrm>
            <a:off x="1246835" y="987623"/>
            <a:ext cx="810565" cy="307777"/>
          </a:xfrm>
          <a:prstGeom prst="rect">
            <a:avLst/>
          </a:prstGeom>
          <a:noFill/>
        </p:spPr>
        <p:txBody>
          <a:bodyPr wrap="square" rtlCol="0">
            <a:spAutoFit/>
          </a:bodyPr>
          <a:lstStyle/>
          <a:p>
            <a:r>
              <a:rPr lang="en-US" sz="1400" b="1" dirty="0" smtClean="0"/>
              <a:t>Brahmin</a:t>
            </a:r>
            <a:endParaRPr lang="en-US" sz="1400" b="1" dirty="0"/>
          </a:p>
        </p:txBody>
      </p:sp>
      <p:sp>
        <p:nvSpPr>
          <p:cNvPr id="9" name="TextBox 8"/>
          <p:cNvSpPr txBox="1"/>
          <p:nvPr/>
        </p:nvSpPr>
        <p:spPr>
          <a:xfrm>
            <a:off x="1219200" y="1676400"/>
            <a:ext cx="901819" cy="319445"/>
          </a:xfrm>
          <a:prstGeom prst="rect">
            <a:avLst/>
          </a:prstGeom>
          <a:noFill/>
        </p:spPr>
        <p:txBody>
          <a:bodyPr wrap="square" rtlCol="0">
            <a:spAutoFit/>
          </a:bodyPr>
          <a:lstStyle/>
          <a:p>
            <a:r>
              <a:rPr lang="en-US" sz="1400" b="1" dirty="0" smtClean="0"/>
              <a:t>Kshatriya</a:t>
            </a:r>
            <a:endParaRPr lang="en-US" sz="1400" b="1" dirty="0"/>
          </a:p>
        </p:txBody>
      </p:sp>
      <p:sp>
        <p:nvSpPr>
          <p:cNvPr id="10" name="TextBox 9"/>
          <p:cNvSpPr txBox="1"/>
          <p:nvPr/>
        </p:nvSpPr>
        <p:spPr>
          <a:xfrm>
            <a:off x="1295400" y="2438401"/>
            <a:ext cx="838200" cy="304800"/>
          </a:xfrm>
          <a:prstGeom prst="rect">
            <a:avLst/>
          </a:prstGeom>
          <a:noFill/>
        </p:spPr>
        <p:txBody>
          <a:bodyPr wrap="square" rtlCol="0">
            <a:spAutoFit/>
          </a:bodyPr>
          <a:lstStyle/>
          <a:p>
            <a:r>
              <a:rPr lang="en-US" sz="1400" b="1" dirty="0" smtClean="0"/>
              <a:t>Vaishya</a:t>
            </a:r>
            <a:endParaRPr lang="en-US" sz="1400" b="1" dirty="0"/>
          </a:p>
        </p:txBody>
      </p:sp>
      <p:pic>
        <p:nvPicPr>
          <p:cNvPr id="11266" name="Picture 2" descr="http://sharepoint.aasd.k12.wi.us/staff/NHSStaff/HERMANSENJOEL/APWH/APWH%20Documents/AVB%20Benterline%20Division%20Project/Vaishya%20Warrior.jpg"/>
          <p:cNvPicPr>
            <a:picLocks noChangeAspect="1" noChangeArrowheads="1"/>
          </p:cNvPicPr>
          <p:nvPr/>
        </p:nvPicPr>
        <p:blipFill>
          <a:blip r:embed="rId2" cstate="print"/>
          <a:srcRect/>
          <a:stretch>
            <a:fillRect/>
          </a:stretch>
        </p:blipFill>
        <p:spPr bwMode="auto">
          <a:xfrm>
            <a:off x="228600" y="3048000"/>
            <a:ext cx="2819400" cy="1828800"/>
          </a:xfrm>
          <a:prstGeom prst="rect">
            <a:avLst/>
          </a:prstGeom>
          <a:noFill/>
        </p:spPr>
      </p:pic>
      <p:sp>
        <p:nvSpPr>
          <p:cNvPr id="11" name="TextBox 10"/>
          <p:cNvSpPr txBox="1"/>
          <p:nvPr/>
        </p:nvSpPr>
        <p:spPr>
          <a:xfrm>
            <a:off x="304800" y="5029200"/>
            <a:ext cx="2854820" cy="646331"/>
          </a:xfrm>
          <a:prstGeom prst="rect">
            <a:avLst/>
          </a:prstGeom>
          <a:noFill/>
        </p:spPr>
        <p:txBody>
          <a:bodyPr wrap="none" rtlCol="0">
            <a:spAutoFit/>
          </a:bodyPr>
          <a:lstStyle/>
          <a:p>
            <a:pPr algn="ctr"/>
            <a:r>
              <a:rPr lang="en-US" dirty="0" smtClean="0"/>
              <a:t>Skilled Laborers: </a:t>
            </a:r>
          </a:p>
          <a:p>
            <a:pPr algn="ctr"/>
            <a:r>
              <a:rPr lang="en-US" dirty="0" smtClean="0"/>
              <a:t>Merchants, Builders, Traders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6248400" cy="3539430"/>
          </a:xfrm>
          <a:prstGeom prst="rect">
            <a:avLst/>
          </a:prstGeom>
        </p:spPr>
        <p:txBody>
          <a:bodyPr wrap="square">
            <a:spAutoFit/>
          </a:bodyPr>
          <a:lstStyle/>
          <a:p>
            <a:pPr>
              <a:buFont typeface="Arial" pitchFamily="34" charset="0"/>
              <a:buChar char="•"/>
            </a:pPr>
            <a:r>
              <a:rPr lang="en-US" sz="2400" dirty="0" smtClean="0"/>
              <a:t>   Sudra- The lowest group in the Caste System </a:t>
            </a:r>
          </a:p>
          <a:p>
            <a:endParaRPr lang="en-US" sz="800" dirty="0"/>
          </a:p>
          <a:p>
            <a:pPr>
              <a:buFont typeface="Arial" pitchFamily="34" charset="0"/>
              <a:buChar char="•"/>
            </a:pPr>
            <a:r>
              <a:rPr lang="en-US" sz="2400" dirty="0" smtClean="0"/>
              <a:t>   They were usually servants and </a:t>
            </a:r>
            <a:br>
              <a:rPr lang="en-US" sz="2400" dirty="0" smtClean="0"/>
            </a:br>
            <a:r>
              <a:rPr lang="en-US" sz="2400" dirty="0" smtClean="0"/>
              <a:t>     unskilled laborers</a:t>
            </a:r>
          </a:p>
          <a:p>
            <a:endParaRPr lang="en-US" sz="800" dirty="0"/>
          </a:p>
          <a:p>
            <a:pPr>
              <a:buFont typeface="Arial" pitchFamily="34" charset="0"/>
              <a:buChar char="•"/>
            </a:pPr>
            <a:r>
              <a:rPr lang="en-US" sz="2400" dirty="0" smtClean="0"/>
              <a:t>   Their goal is to attain manual skills. </a:t>
            </a:r>
            <a:br>
              <a:rPr lang="en-US" sz="2400" dirty="0" smtClean="0"/>
            </a:br>
            <a:endParaRPr lang="en-US" sz="800" dirty="0" smtClean="0"/>
          </a:p>
          <a:p>
            <a:pPr>
              <a:buFont typeface="Arial" pitchFamily="34" charset="0"/>
              <a:buChar char="•"/>
            </a:pPr>
            <a:r>
              <a:rPr lang="en-US" sz="2400" dirty="0"/>
              <a:t> </a:t>
            </a:r>
            <a:r>
              <a:rPr lang="en-US" sz="2400" dirty="0" smtClean="0"/>
              <a:t>  Their main duty is to serve other castes.</a:t>
            </a:r>
          </a:p>
          <a:p>
            <a:endParaRPr lang="en-US" sz="800" dirty="0"/>
          </a:p>
          <a:p>
            <a:pPr>
              <a:buFont typeface="Arial" pitchFamily="34" charset="0"/>
              <a:buChar char="•"/>
            </a:pPr>
            <a:r>
              <a:rPr lang="en-US" sz="2400" dirty="0" smtClean="0"/>
              <a:t>   Often worked on the farms of higher </a:t>
            </a:r>
            <a:br>
              <a:rPr lang="en-US" sz="2400" dirty="0" smtClean="0"/>
            </a:br>
            <a:r>
              <a:rPr lang="en-US" sz="2400" dirty="0" smtClean="0"/>
              <a:t>     caste members</a:t>
            </a:r>
          </a:p>
          <a:p>
            <a:endParaRPr lang="en-US" sz="2400" dirty="0"/>
          </a:p>
        </p:txBody>
      </p:sp>
      <p:sp>
        <p:nvSpPr>
          <p:cNvPr id="5" name="Isosceles Triangle 4"/>
          <p:cNvSpPr/>
          <p:nvPr/>
        </p:nvSpPr>
        <p:spPr>
          <a:xfrm>
            <a:off x="5652911" y="3206448"/>
            <a:ext cx="3414889" cy="3499152"/>
          </a:xfrm>
          <a:prstGeom prst="triangle">
            <a:avLst/>
          </a:prstGeom>
          <a:solidFill>
            <a:schemeClr val="bg1">
              <a:lumMod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3175">
                <a:solidFill>
                  <a:schemeClr val="tx1"/>
                </a:solidFill>
              </a:ln>
            </a:endParaRPr>
          </a:p>
        </p:txBody>
      </p:sp>
      <p:sp>
        <p:nvSpPr>
          <p:cNvPr id="6" name="Isosceles Triangle 5"/>
          <p:cNvSpPr/>
          <p:nvPr/>
        </p:nvSpPr>
        <p:spPr>
          <a:xfrm>
            <a:off x="5957711" y="3282648"/>
            <a:ext cx="2794000" cy="2809925"/>
          </a:xfrm>
          <a:prstGeom prst="triangle">
            <a:avLst/>
          </a:prstGeom>
          <a:solidFill>
            <a:schemeClr val="bg1">
              <a:lumMod val="9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3175">
                <a:solidFill>
                  <a:schemeClr val="tx1"/>
                </a:solidFill>
              </a:ln>
            </a:endParaRPr>
          </a:p>
        </p:txBody>
      </p:sp>
      <p:sp>
        <p:nvSpPr>
          <p:cNvPr id="7" name="Isosceles Triangle 6"/>
          <p:cNvSpPr/>
          <p:nvPr/>
        </p:nvSpPr>
        <p:spPr>
          <a:xfrm>
            <a:off x="6338711" y="3206448"/>
            <a:ext cx="2048933" cy="2120698"/>
          </a:xfrm>
          <a:prstGeom prst="triangle">
            <a:avLst/>
          </a:prstGeom>
          <a:solidFill>
            <a:schemeClr val="bg1">
              <a:lumMod val="8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3175">
                <a:solidFill>
                  <a:schemeClr val="tx1"/>
                </a:solidFill>
              </a:ln>
            </a:endParaRPr>
          </a:p>
        </p:txBody>
      </p:sp>
      <p:sp>
        <p:nvSpPr>
          <p:cNvPr id="8" name="Isosceles Triangle 7"/>
          <p:cNvSpPr/>
          <p:nvPr/>
        </p:nvSpPr>
        <p:spPr>
          <a:xfrm>
            <a:off x="6711244" y="3206448"/>
            <a:ext cx="1303867" cy="1348619"/>
          </a:xfrm>
          <a:prstGeom prst="triangle">
            <a:avLst>
              <a:gd name="adj" fmla="val 50716"/>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3175">
                <a:solidFill>
                  <a:schemeClr val="tx1"/>
                </a:solidFill>
              </a:ln>
            </a:endParaRPr>
          </a:p>
        </p:txBody>
      </p:sp>
      <p:sp>
        <p:nvSpPr>
          <p:cNvPr id="9" name="TextBox 8"/>
          <p:cNvSpPr txBox="1"/>
          <p:nvPr/>
        </p:nvSpPr>
        <p:spPr>
          <a:xfrm>
            <a:off x="6975946" y="4041671"/>
            <a:ext cx="810565" cy="307777"/>
          </a:xfrm>
          <a:prstGeom prst="rect">
            <a:avLst/>
          </a:prstGeom>
          <a:noFill/>
        </p:spPr>
        <p:txBody>
          <a:bodyPr wrap="square" rtlCol="0">
            <a:spAutoFit/>
          </a:bodyPr>
          <a:lstStyle/>
          <a:p>
            <a:r>
              <a:rPr lang="en-US" sz="1400" b="1" dirty="0" smtClean="0"/>
              <a:t>Brahmin</a:t>
            </a:r>
            <a:endParaRPr lang="en-US" sz="1400" b="1" dirty="0"/>
          </a:p>
        </p:txBody>
      </p:sp>
      <p:sp>
        <p:nvSpPr>
          <p:cNvPr id="10" name="TextBox 9"/>
          <p:cNvSpPr txBox="1"/>
          <p:nvPr/>
        </p:nvSpPr>
        <p:spPr>
          <a:xfrm>
            <a:off x="6948311" y="4730448"/>
            <a:ext cx="901819" cy="319445"/>
          </a:xfrm>
          <a:prstGeom prst="rect">
            <a:avLst/>
          </a:prstGeom>
          <a:noFill/>
        </p:spPr>
        <p:txBody>
          <a:bodyPr wrap="square" rtlCol="0">
            <a:spAutoFit/>
          </a:bodyPr>
          <a:lstStyle/>
          <a:p>
            <a:r>
              <a:rPr lang="en-US" sz="1400" b="1" dirty="0" smtClean="0"/>
              <a:t>Kshatriya</a:t>
            </a:r>
            <a:endParaRPr lang="en-US" sz="1400" b="1" dirty="0"/>
          </a:p>
        </p:txBody>
      </p:sp>
      <p:sp>
        <p:nvSpPr>
          <p:cNvPr id="11" name="TextBox 10"/>
          <p:cNvSpPr txBox="1"/>
          <p:nvPr/>
        </p:nvSpPr>
        <p:spPr>
          <a:xfrm>
            <a:off x="7024511" y="5492449"/>
            <a:ext cx="838200" cy="304800"/>
          </a:xfrm>
          <a:prstGeom prst="rect">
            <a:avLst/>
          </a:prstGeom>
          <a:noFill/>
        </p:spPr>
        <p:txBody>
          <a:bodyPr wrap="square" rtlCol="0">
            <a:spAutoFit/>
          </a:bodyPr>
          <a:lstStyle/>
          <a:p>
            <a:r>
              <a:rPr lang="en-US" sz="1400" b="1" dirty="0" smtClean="0"/>
              <a:t>Vaishya</a:t>
            </a:r>
            <a:endParaRPr lang="en-US" sz="1400" b="1" dirty="0"/>
          </a:p>
        </p:txBody>
      </p:sp>
      <p:sp>
        <p:nvSpPr>
          <p:cNvPr id="12" name="TextBox 11"/>
          <p:cNvSpPr txBox="1"/>
          <p:nvPr/>
        </p:nvSpPr>
        <p:spPr>
          <a:xfrm>
            <a:off x="7113292" y="6254448"/>
            <a:ext cx="749419" cy="304800"/>
          </a:xfrm>
          <a:prstGeom prst="rect">
            <a:avLst/>
          </a:prstGeom>
          <a:noFill/>
        </p:spPr>
        <p:txBody>
          <a:bodyPr wrap="square" rtlCol="0">
            <a:spAutoFit/>
          </a:bodyPr>
          <a:lstStyle/>
          <a:p>
            <a:r>
              <a:rPr lang="en-US" sz="1400" b="1" dirty="0" smtClean="0"/>
              <a:t>Sudra</a:t>
            </a:r>
            <a:endParaRPr lang="en-US" sz="1400" b="1" dirty="0"/>
          </a:p>
        </p:txBody>
      </p:sp>
      <p:pic>
        <p:nvPicPr>
          <p:cNvPr id="10242" name="Picture 2" descr="http://www.johntyman.com/nepal/n078.jpg"/>
          <p:cNvPicPr>
            <a:picLocks noChangeAspect="1" noChangeArrowheads="1"/>
          </p:cNvPicPr>
          <p:nvPr/>
        </p:nvPicPr>
        <p:blipFill>
          <a:blip r:embed="rId2" cstate="print"/>
          <a:srcRect/>
          <a:stretch>
            <a:fillRect/>
          </a:stretch>
        </p:blipFill>
        <p:spPr bwMode="auto">
          <a:xfrm>
            <a:off x="0" y="3657600"/>
            <a:ext cx="4800599" cy="3200400"/>
          </a:xfrm>
          <a:prstGeom prst="rect">
            <a:avLst/>
          </a:prstGeom>
          <a:noFill/>
        </p:spPr>
      </p:pic>
      <p:pic>
        <p:nvPicPr>
          <p:cNvPr id="10244" name="Picture 4" descr="http://www.freewebs.com/samiraa/india7.jpg"/>
          <p:cNvPicPr>
            <a:picLocks noChangeAspect="1" noChangeArrowheads="1"/>
          </p:cNvPicPr>
          <p:nvPr/>
        </p:nvPicPr>
        <p:blipFill>
          <a:blip r:embed="rId3" cstate="print"/>
          <a:srcRect/>
          <a:stretch>
            <a:fillRect/>
          </a:stretch>
        </p:blipFill>
        <p:spPr bwMode="auto">
          <a:xfrm>
            <a:off x="5943600" y="0"/>
            <a:ext cx="3171825" cy="2228850"/>
          </a:xfrm>
          <a:prstGeom prst="rect">
            <a:avLst/>
          </a:prstGeom>
          <a:noFill/>
        </p:spPr>
      </p:pic>
      <p:sp>
        <p:nvSpPr>
          <p:cNvPr id="15" name="TextBox 14"/>
          <p:cNvSpPr txBox="1"/>
          <p:nvPr/>
        </p:nvSpPr>
        <p:spPr>
          <a:xfrm>
            <a:off x="5791200" y="2438400"/>
            <a:ext cx="3366947" cy="400110"/>
          </a:xfrm>
          <a:prstGeom prst="rect">
            <a:avLst/>
          </a:prstGeom>
          <a:noFill/>
        </p:spPr>
        <p:txBody>
          <a:bodyPr wrap="none" rtlCol="0">
            <a:spAutoFit/>
          </a:bodyPr>
          <a:lstStyle/>
          <a:p>
            <a:r>
              <a:rPr lang="en-US" sz="2000" dirty="0" smtClean="0">
                <a:solidFill>
                  <a:srgbClr val="C00000"/>
                </a:solidFill>
                <a:effectLst>
                  <a:outerShdw blurRad="38100" dist="38100" dir="2700000" algn="tl">
                    <a:srgbClr val="000000">
                      <a:alpha val="43137"/>
                    </a:srgbClr>
                  </a:outerShdw>
                </a:effectLst>
              </a:rPr>
              <a:t>The largest population of India</a:t>
            </a:r>
            <a:endParaRPr lang="en-US" sz="2000"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152400"/>
            <a:ext cx="7086600" cy="1752600"/>
          </a:xfrm>
          <a:prstGeom prst="rect">
            <a:avLst/>
          </a:prstGeom>
          <a:solidFill>
            <a:schemeClr val="tx1">
              <a:lumMod val="50000"/>
              <a:lumOff val="5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0" y="2286000"/>
            <a:ext cx="4572000" cy="1477328"/>
          </a:xfrm>
          <a:prstGeom prst="rect">
            <a:avLst/>
          </a:prstGeom>
          <a:ln>
            <a:solidFill>
              <a:srgbClr val="C00000"/>
            </a:solidFill>
          </a:ln>
        </p:spPr>
        <p:txBody>
          <a:bodyPr>
            <a:spAutoFit/>
          </a:bodyPr>
          <a:lstStyle/>
          <a:p>
            <a:pPr algn="ctr"/>
            <a:r>
              <a:rPr lang="en-US" dirty="0" smtClean="0"/>
              <a:t>They are called 'untouchables' because they engage in what are considered unclean occupations, such as tanning leather, removing dead animals, handling of the dead, removal of human waste, and garbage collecting. </a:t>
            </a:r>
            <a:endParaRPr lang="en-US" dirty="0"/>
          </a:p>
        </p:txBody>
      </p:sp>
      <p:sp>
        <p:nvSpPr>
          <p:cNvPr id="5" name="TextBox 4"/>
          <p:cNvSpPr txBox="1"/>
          <p:nvPr/>
        </p:nvSpPr>
        <p:spPr>
          <a:xfrm>
            <a:off x="1676400" y="533400"/>
            <a:ext cx="5835059" cy="1015663"/>
          </a:xfrm>
          <a:prstGeom prst="rect">
            <a:avLst/>
          </a:prstGeom>
          <a:solidFill>
            <a:schemeClr val="bg1">
              <a:lumMod val="85000"/>
            </a:schemeClr>
          </a:solidFill>
          <a:ln w="38100">
            <a:solidFill>
              <a:srgbClr val="C00000"/>
            </a:solidFill>
          </a:ln>
        </p:spPr>
        <p:txBody>
          <a:bodyPr wrap="none" rtlCol="0">
            <a:spAutoFit/>
          </a:bodyPr>
          <a:lstStyle/>
          <a:p>
            <a:r>
              <a:rPr lang="en-US" sz="6000" dirty="0" smtClean="0"/>
              <a:t>The Untouchables</a:t>
            </a:r>
            <a:endParaRPr lang="en-US" sz="6000" dirty="0"/>
          </a:p>
        </p:txBody>
      </p:sp>
      <p:pic>
        <p:nvPicPr>
          <p:cNvPr id="9218" name="Picture 2" descr="http://2.bp.blogspot.com/_xIsQWzNCLtc/TJzAbpAR1xI/AAAAAAAAAsk/nxH1kx-Udks/s1600/dalit+woman.jpg"/>
          <p:cNvPicPr>
            <a:picLocks noChangeAspect="1" noChangeArrowheads="1"/>
          </p:cNvPicPr>
          <p:nvPr/>
        </p:nvPicPr>
        <p:blipFill>
          <a:blip r:embed="rId2" cstate="print"/>
          <a:srcRect/>
          <a:stretch>
            <a:fillRect/>
          </a:stretch>
        </p:blipFill>
        <p:spPr bwMode="auto">
          <a:xfrm>
            <a:off x="0" y="4000500"/>
            <a:ext cx="3962400" cy="2857500"/>
          </a:xfrm>
          <a:prstGeom prst="rect">
            <a:avLst/>
          </a:prstGeom>
          <a:noFill/>
        </p:spPr>
      </p:pic>
      <p:pic>
        <p:nvPicPr>
          <p:cNvPr id="9220" name="Picture 4" descr="http://newsimg.bbc.co.uk/media/images/42391000/jpg/_42391590_dalitwomenmumbaiap203.jpg"/>
          <p:cNvPicPr>
            <a:picLocks noChangeAspect="1" noChangeArrowheads="1"/>
          </p:cNvPicPr>
          <p:nvPr/>
        </p:nvPicPr>
        <p:blipFill>
          <a:blip r:embed="rId3" cstate="print"/>
          <a:srcRect/>
          <a:stretch>
            <a:fillRect/>
          </a:stretch>
        </p:blipFill>
        <p:spPr bwMode="auto">
          <a:xfrm>
            <a:off x="6457353" y="4846320"/>
            <a:ext cx="2686647" cy="2011680"/>
          </a:xfrm>
          <a:prstGeom prst="rect">
            <a:avLst/>
          </a:prstGeom>
          <a:noFill/>
        </p:spPr>
      </p:pic>
      <p:sp>
        <p:nvSpPr>
          <p:cNvPr id="9" name="TextBox 8"/>
          <p:cNvSpPr txBox="1"/>
          <p:nvPr/>
        </p:nvSpPr>
        <p:spPr>
          <a:xfrm>
            <a:off x="3810000" y="609600"/>
            <a:ext cx="1391728" cy="830997"/>
          </a:xfrm>
          <a:prstGeom prst="rect">
            <a:avLst/>
          </a:prstGeom>
          <a:noFill/>
        </p:spPr>
        <p:txBody>
          <a:bodyPr wrap="none" rtlCol="0">
            <a:spAutoFit/>
          </a:bodyPr>
          <a:lstStyle/>
          <a:p>
            <a:r>
              <a:rPr lang="en-US" sz="4800" b="1" dirty="0" smtClean="0">
                <a:solidFill>
                  <a:srgbClr val="C00000"/>
                </a:solidFill>
                <a:effectLst>
                  <a:outerShdw blurRad="38100" dist="38100" dir="2700000" algn="tl">
                    <a:srgbClr val="000000">
                      <a:alpha val="43137"/>
                    </a:srgbClr>
                  </a:outerShdw>
                </a:effectLst>
              </a:rPr>
              <a:t>Dalit</a:t>
            </a:r>
            <a:endParaRPr lang="en-US" sz="4800" b="1" dirty="0">
              <a:solidFill>
                <a:srgbClr val="C00000"/>
              </a:solidFill>
              <a:effectLst>
                <a:outerShdw blurRad="38100" dist="38100" dir="2700000" algn="tl">
                  <a:srgbClr val="000000">
                    <a:alpha val="43137"/>
                  </a:srgbClr>
                </a:outerShdw>
              </a:effectLst>
            </a:endParaRPr>
          </a:p>
        </p:txBody>
      </p:sp>
      <p:sp>
        <p:nvSpPr>
          <p:cNvPr id="10" name="Rectangle 9"/>
          <p:cNvSpPr/>
          <p:nvPr/>
        </p:nvSpPr>
        <p:spPr>
          <a:xfrm>
            <a:off x="228600" y="2362200"/>
            <a:ext cx="8915400" cy="1015663"/>
          </a:xfrm>
          <a:prstGeom prst="rect">
            <a:avLst/>
          </a:prstGeom>
        </p:spPr>
        <p:txBody>
          <a:bodyPr wrap="square">
            <a:spAutoFit/>
          </a:bodyPr>
          <a:lstStyle/>
          <a:p>
            <a:r>
              <a:rPr lang="en-US" sz="2000" dirty="0"/>
              <a:t>Dalit have </a:t>
            </a:r>
            <a:r>
              <a:rPr lang="en-US" sz="2000" dirty="0" smtClean="0"/>
              <a:t>been described </a:t>
            </a:r>
            <a:r>
              <a:rPr lang="en-US" sz="2000" dirty="0"/>
              <a:t>as being lower than human, filthy, and contaminated. Members of </a:t>
            </a:r>
            <a:r>
              <a:rPr lang="en-US" sz="2000" dirty="0" smtClean="0"/>
              <a:t>this </a:t>
            </a:r>
            <a:r>
              <a:rPr lang="en-US" sz="2000" dirty="0"/>
              <a:t>castes </a:t>
            </a:r>
            <a:r>
              <a:rPr lang="en-US" sz="2000" dirty="0" smtClean="0"/>
              <a:t>are considered </a:t>
            </a:r>
            <a:r>
              <a:rPr lang="en-US" sz="2000" dirty="0"/>
              <a:t>to be the untouchables. Highly discriminated against, the untouchables </a:t>
            </a:r>
            <a:r>
              <a:rPr lang="en-US" sz="2000" dirty="0" smtClean="0"/>
              <a:t>remain outcastes</a:t>
            </a:r>
            <a:r>
              <a:rPr lang="en-US" sz="2000" dirty="0"/>
              <a:t>, even in modern society</a:t>
            </a:r>
          </a:p>
        </p:txBody>
      </p:sp>
      <p:pic>
        <p:nvPicPr>
          <p:cNvPr id="9222" name="Picture 6" descr="http://t1.gstatic.com/images?q=tbn:ANd9GcT8JAh7yp4mtcrO6OhlNOrvlhEBMeQX2rLIjhIKukWEPAO8t6NZbRCFWUp9hg"/>
          <p:cNvPicPr>
            <a:picLocks noChangeAspect="1" noChangeArrowheads="1"/>
          </p:cNvPicPr>
          <p:nvPr/>
        </p:nvPicPr>
        <p:blipFill>
          <a:blip r:embed="rId4" cstate="print"/>
          <a:srcRect/>
          <a:stretch>
            <a:fillRect/>
          </a:stretch>
        </p:blipFill>
        <p:spPr bwMode="auto">
          <a:xfrm>
            <a:off x="4191000" y="4571999"/>
            <a:ext cx="2000250" cy="2286001"/>
          </a:xfrm>
          <a:prstGeom prst="rect">
            <a:avLst/>
          </a:prstGeom>
          <a:noFill/>
        </p:spPr>
      </p:pic>
      <p:sp>
        <p:nvSpPr>
          <p:cNvPr id="12" name="TextBox 11"/>
          <p:cNvSpPr txBox="1"/>
          <p:nvPr/>
        </p:nvSpPr>
        <p:spPr>
          <a:xfrm>
            <a:off x="228600" y="2286000"/>
            <a:ext cx="8610600" cy="1323439"/>
          </a:xfrm>
          <a:prstGeom prst="rect">
            <a:avLst/>
          </a:prstGeom>
          <a:noFill/>
        </p:spPr>
        <p:txBody>
          <a:bodyPr wrap="square" rtlCol="0">
            <a:spAutoFit/>
          </a:bodyPr>
          <a:lstStyle/>
          <a:p>
            <a:r>
              <a:rPr lang="en-US" sz="2000" dirty="0" smtClean="0"/>
              <a:t>When the caste system began, the Dalit were believed to be subhuman, and therefore was not considered to be a level of caste.  The </a:t>
            </a:r>
            <a:r>
              <a:rPr lang="en-US" sz="2000" dirty="0" err="1" smtClean="0"/>
              <a:t>dalit</a:t>
            </a:r>
            <a:r>
              <a:rPr lang="en-US" sz="2000" dirty="0" smtClean="0"/>
              <a:t> were lawbreakers</a:t>
            </a:r>
            <a:r>
              <a:rPr lang="en-US" sz="2000" dirty="0"/>
              <a:t>, </a:t>
            </a:r>
            <a:r>
              <a:rPr lang="en-US" sz="2000" dirty="0" smtClean="0"/>
              <a:t>foreigners, people </a:t>
            </a:r>
            <a:r>
              <a:rPr lang="en-US" sz="2000" dirty="0"/>
              <a:t>from isolated tribes, and people suffering from contagious diseases </a:t>
            </a:r>
          </a:p>
        </p:txBody>
      </p:sp>
      <p:sp>
        <p:nvSpPr>
          <p:cNvPr id="13" name="TextBox 12"/>
          <p:cNvSpPr txBox="1"/>
          <p:nvPr/>
        </p:nvSpPr>
        <p:spPr>
          <a:xfrm>
            <a:off x="6884420" y="4114800"/>
            <a:ext cx="2107180" cy="646331"/>
          </a:xfrm>
          <a:prstGeom prst="rect">
            <a:avLst/>
          </a:prstGeom>
          <a:noFill/>
        </p:spPr>
        <p:txBody>
          <a:bodyPr wrap="none" rtlCol="0">
            <a:spAutoFit/>
          </a:bodyPr>
          <a:lstStyle/>
          <a:p>
            <a:pPr algn="ctr"/>
            <a:r>
              <a:rPr lang="en-US" b="1" dirty="0" smtClean="0">
                <a:solidFill>
                  <a:srgbClr val="C00000"/>
                </a:solidFill>
              </a:rPr>
              <a:t>Meaning:  </a:t>
            </a:r>
          </a:p>
          <a:p>
            <a:pPr algn="ctr"/>
            <a:r>
              <a:rPr lang="en-US" b="1" dirty="0" smtClean="0">
                <a:solidFill>
                  <a:srgbClr val="C00000"/>
                </a:solidFill>
              </a:rPr>
              <a:t>Crushed and Broken</a:t>
            </a:r>
            <a:endParaRPr lang="en-US" b="1" dirty="0">
              <a:solidFill>
                <a:srgbClr val="C00000"/>
              </a:solidFill>
            </a:endParaRPr>
          </a:p>
        </p:txBody>
      </p:sp>
      <p:sp>
        <p:nvSpPr>
          <p:cNvPr id="14" name="TextBox 13"/>
          <p:cNvSpPr txBox="1"/>
          <p:nvPr/>
        </p:nvSpPr>
        <p:spPr>
          <a:xfrm>
            <a:off x="4917128" y="4278868"/>
            <a:ext cx="721672" cy="246221"/>
          </a:xfrm>
          <a:prstGeom prst="rect">
            <a:avLst/>
          </a:prstGeom>
          <a:noFill/>
        </p:spPr>
        <p:txBody>
          <a:bodyPr wrap="none" rtlCol="0">
            <a:spAutoFit/>
          </a:bodyPr>
          <a:lstStyle/>
          <a:p>
            <a:r>
              <a:rPr lang="en-US" sz="1000" dirty="0" smtClean="0">
                <a:hlinkClick r:id="rId5"/>
              </a:rPr>
              <a:t>Video Link</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2"/>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9" grpId="0"/>
      <p:bldP spid="10" grpId="0"/>
      <p:bldP spid="12" grpId="0"/>
      <p:bldP spid="12" grpId="1"/>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1968</TotalTime>
  <Words>337</Words>
  <Application>Microsoft Office PowerPoint</Application>
  <PresentationFormat>On-screen Show (4:3)</PresentationFormat>
  <Paragraphs>86</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WCPSS</dc:creator>
  <cp:lastModifiedBy>egutscher</cp:lastModifiedBy>
  <cp:revision>29</cp:revision>
  <dcterms:created xsi:type="dcterms:W3CDTF">2013-03-28T17:27:38Z</dcterms:created>
  <dcterms:modified xsi:type="dcterms:W3CDTF">2018-04-05T16:33:21Z</dcterms:modified>
</cp:coreProperties>
</file>