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601200" cy="7315200"/>
  <p:notesSz cx="6858000" cy="9144000"/>
  <p:defaultText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10" y="78"/>
      </p:cViewPr>
      <p:guideLst>
        <p:guide orient="horz" pos="2304"/>
        <p:guide pos="30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272455"/>
            <a:ext cx="8161020"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0180" y="4145280"/>
            <a:ext cx="6720840" cy="1869440"/>
          </a:xfrm>
        </p:spPr>
        <p:txBody>
          <a:bodyPr/>
          <a:lstStyle>
            <a:lvl1pPr marL="0" indent="0" algn="ctr">
              <a:buNone/>
              <a:defRPr>
                <a:solidFill>
                  <a:schemeClr val="tx1">
                    <a:tint val="75000"/>
                  </a:schemeClr>
                </a:solidFill>
              </a:defRPr>
            </a:lvl1pPr>
            <a:lvl2pPr marL="483306" indent="0" algn="ctr">
              <a:buNone/>
              <a:defRPr>
                <a:solidFill>
                  <a:schemeClr val="tx1">
                    <a:tint val="75000"/>
                  </a:schemeClr>
                </a:solidFill>
              </a:defRPr>
            </a:lvl2pPr>
            <a:lvl3pPr marL="966612" indent="0" algn="ctr">
              <a:buNone/>
              <a:defRPr>
                <a:solidFill>
                  <a:schemeClr val="tx1">
                    <a:tint val="75000"/>
                  </a:schemeClr>
                </a:solidFill>
              </a:defRPr>
            </a:lvl3pPr>
            <a:lvl4pPr marL="1449918" indent="0" algn="ctr">
              <a:buNone/>
              <a:defRPr>
                <a:solidFill>
                  <a:schemeClr val="tx1">
                    <a:tint val="75000"/>
                  </a:schemeClr>
                </a:solidFill>
              </a:defRPr>
            </a:lvl4pPr>
            <a:lvl5pPr marL="1933224" indent="0" algn="ctr">
              <a:buNone/>
              <a:defRPr>
                <a:solidFill>
                  <a:schemeClr val="tx1">
                    <a:tint val="75000"/>
                  </a:schemeClr>
                </a:solidFill>
              </a:defRPr>
            </a:lvl5pPr>
            <a:lvl6pPr marL="2416531" indent="0" algn="ctr">
              <a:buNone/>
              <a:defRPr>
                <a:solidFill>
                  <a:schemeClr val="tx1">
                    <a:tint val="75000"/>
                  </a:schemeClr>
                </a:solidFill>
              </a:defRPr>
            </a:lvl6pPr>
            <a:lvl7pPr marL="2899837" indent="0" algn="ctr">
              <a:buNone/>
              <a:defRPr>
                <a:solidFill>
                  <a:schemeClr val="tx1">
                    <a:tint val="75000"/>
                  </a:schemeClr>
                </a:solidFill>
              </a:defRPr>
            </a:lvl7pPr>
            <a:lvl8pPr marL="3383143" indent="0" algn="ctr">
              <a:buNone/>
              <a:defRPr>
                <a:solidFill>
                  <a:schemeClr val="tx1">
                    <a:tint val="75000"/>
                  </a:schemeClr>
                </a:solidFill>
              </a:defRPr>
            </a:lvl8pPr>
            <a:lvl9pPr marL="386644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A86D3E-9D5C-484B-89EC-4E477520D157}"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CD7C5-DEBA-466E-91B1-95F57F84648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A86D3E-9D5C-484B-89EC-4E477520D157}"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CD7C5-DEBA-466E-91B1-95F57F8464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9249" y="313268"/>
            <a:ext cx="2268616" cy="665649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397" y="313268"/>
            <a:ext cx="6645831" cy="66564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A86D3E-9D5C-484B-89EC-4E477520D157}"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CD7C5-DEBA-466E-91B1-95F57F8464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A86D3E-9D5C-484B-89EC-4E477520D157}"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CD7C5-DEBA-466E-91B1-95F57F84648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4700694"/>
            <a:ext cx="8161020" cy="145288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758429" y="3100496"/>
            <a:ext cx="8161020" cy="1600199"/>
          </a:xfrm>
        </p:spPr>
        <p:txBody>
          <a:bodyPr anchor="b"/>
          <a:lstStyle>
            <a:lvl1pPr marL="0" indent="0">
              <a:buNone/>
              <a:defRPr sz="2100">
                <a:solidFill>
                  <a:schemeClr val="tx1">
                    <a:tint val="75000"/>
                  </a:schemeClr>
                </a:solidFill>
              </a:defRPr>
            </a:lvl1pPr>
            <a:lvl2pPr marL="483306" indent="0">
              <a:buNone/>
              <a:defRPr sz="1900">
                <a:solidFill>
                  <a:schemeClr val="tx1">
                    <a:tint val="75000"/>
                  </a:schemeClr>
                </a:solidFill>
              </a:defRPr>
            </a:lvl2pPr>
            <a:lvl3pPr marL="966612" indent="0">
              <a:buNone/>
              <a:defRPr sz="1700">
                <a:solidFill>
                  <a:schemeClr val="tx1">
                    <a:tint val="75000"/>
                  </a:schemeClr>
                </a:solidFill>
              </a:defRPr>
            </a:lvl3pPr>
            <a:lvl4pPr marL="1449918" indent="0">
              <a:buNone/>
              <a:defRPr sz="1500">
                <a:solidFill>
                  <a:schemeClr val="tx1">
                    <a:tint val="75000"/>
                  </a:schemeClr>
                </a:solidFill>
              </a:defRPr>
            </a:lvl4pPr>
            <a:lvl5pPr marL="1933224" indent="0">
              <a:buNone/>
              <a:defRPr sz="1500">
                <a:solidFill>
                  <a:schemeClr val="tx1">
                    <a:tint val="75000"/>
                  </a:schemeClr>
                </a:solidFill>
              </a:defRPr>
            </a:lvl5pPr>
            <a:lvl6pPr marL="2416531" indent="0">
              <a:buNone/>
              <a:defRPr sz="1500">
                <a:solidFill>
                  <a:schemeClr val="tx1">
                    <a:tint val="75000"/>
                  </a:schemeClr>
                </a:solidFill>
              </a:defRPr>
            </a:lvl6pPr>
            <a:lvl7pPr marL="2899837" indent="0">
              <a:buNone/>
              <a:defRPr sz="1500">
                <a:solidFill>
                  <a:schemeClr val="tx1">
                    <a:tint val="75000"/>
                  </a:schemeClr>
                </a:solidFill>
              </a:defRPr>
            </a:lvl7pPr>
            <a:lvl8pPr marL="3383143" indent="0">
              <a:buNone/>
              <a:defRPr sz="1500">
                <a:solidFill>
                  <a:schemeClr val="tx1">
                    <a:tint val="75000"/>
                  </a:schemeClr>
                </a:solidFill>
              </a:defRPr>
            </a:lvl8pPr>
            <a:lvl9pPr marL="3866449"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A86D3E-9D5C-484B-89EC-4E477520D157}" type="datetimeFigureOut">
              <a:rPr lang="en-US" smtClean="0"/>
              <a:t>9/9/2015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CCD7C5-DEBA-466E-91B1-95F57F84648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397" y="1820334"/>
            <a:ext cx="4457224" cy="5149426"/>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20640" y="1820334"/>
            <a:ext cx="4457224" cy="5149426"/>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A86D3E-9D5C-484B-89EC-4E477520D157}"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CD7C5-DEBA-466E-91B1-95F57F84648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80060" y="292947"/>
            <a:ext cx="8641080" cy="1219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80060" y="1637455"/>
            <a:ext cx="4242197" cy="682413"/>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480060" y="2319868"/>
            <a:ext cx="4242197"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7277" y="1637455"/>
            <a:ext cx="4243864" cy="682413"/>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4877277" y="2319868"/>
            <a:ext cx="4243864" cy="4214707"/>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A86D3E-9D5C-484B-89EC-4E477520D157}" type="datetimeFigureOut">
              <a:rPr lang="en-US" smtClean="0"/>
              <a:t>9/9/2015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CCD7C5-DEBA-466E-91B1-95F57F84648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A86D3E-9D5C-484B-89EC-4E477520D157}" type="datetimeFigureOut">
              <a:rPr lang="en-US" smtClean="0"/>
              <a:t>9/9/2015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CCD7C5-DEBA-466E-91B1-95F57F84648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A86D3E-9D5C-484B-89EC-4E477520D157}" type="datetimeFigureOut">
              <a:rPr lang="en-US" smtClean="0"/>
              <a:t>9/9/2015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CCD7C5-DEBA-466E-91B1-95F57F8464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1" y="291253"/>
            <a:ext cx="3158729" cy="123952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3753802" y="291255"/>
            <a:ext cx="5367338" cy="6243321"/>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80061" y="1530775"/>
            <a:ext cx="3158729" cy="5003801"/>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A86D3E-9D5C-484B-89EC-4E477520D157}"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CD7C5-DEBA-466E-91B1-95F57F84648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5120641"/>
            <a:ext cx="5760720" cy="604521"/>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881902" y="653627"/>
            <a:ext cx="5760720" cy="4389120"/>
          </a:xfrm>
        </p:spPr>
        <p:txBody>
          <a:bodyPr/>
          <a:lstStyle>
            <a:lvl1pPr marL="0" indent="0">
              <a:buNone/>
              <a:defRPr sz="3400"/>
            </a:lvl1pPr>
            <a:lvl2pPr marL="483306" indent="0">
              <a:buNone/>
              <a:defRPr sz="3000"/>
            </a:lvl2pPr>
            <a:lvl3pPr marL="966612" indent="0">
              <a:buNone/>
              <a:defRPr sz="2500"/>
            </a:lvl3pPr>
            <a:lvl4pPr marL="1449918" indent="0">
              <a:buNone/>
              <a:defRPr sz="2100"/>
            </a:lvl4pPr>
            <a:lvl5pPr marL="1933224" indent="0">
              <a:buNone/>
              <a:defRPr sz="2100"/>
            </a:lvl5pPr>
            <a:lvl6pPr marL="2416531" indent="0">
              <a:buNone/>
              <a:defRPr sz="2100"/>
            </a:lvl6pPr>
            <a:lvl7pPr marL="2899837" indent="0">
              <a:buNone/>
              <a:defRPr sz="2100"/>
            </a:lvl7pPr>
            <a:lvl8pPr marL="3383143" indent="0">
              <a:buNone/>
              <a:defRPr sz="2100"/>
            </a:lvl8pPr>
            <a:lvl9pPr marL="3866449" indent="0">
              <a:buNone/>
              <a:defRPr sz="2100"/>
            </a:lvl9pPr>
          </a:lstStyle>
          <a:p>
            <a:endParaRPr lang="en-US"/>
          </a:p>
        </p:txBody>
      </p:sp>
      <p:sp>
        <p:nvSpPr>
          <p:cNvPr id="4" name="Text Placeholder 3"/>
          <p:cNvSpPr>
            <a:spLocks noGrp="1"/>
          </p:cNvSpPr>
          <p:nvPr>
            <p:ph type="body" sz="half" idx="2"/>
          </p:nvPr>
        </p:nvSpPr>
        <p:spPr>
          <a:xfrm>
            <a:off x="1881902" y="5725162"/>
            <a:ext cx="5760720" cy="858519"/>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A86D3E-9D5C-484B-89EC-4E477520D157}" type="datetimeFigureOut">
              <a:rPr lang="en-US" smtClean="0"/>
              <a:t>9/9/2015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CCD7C5-DEBA-466E-91B1-95F57F84648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292947"/>
            <a:ext cx="8641080" cy="1219200"/>
          </a:xfrm>
          <a:prstGeom prst="rect">
            <a:avLst/>
          </a:prstGeom>
        </p:spPr>
        <p:txBody>
          <a:bodyPr vert="horz" lIns="96661" tIns="48331" rIns="96661" bIns="4833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80060" y="1706880"/>
            <a:ext cx="8641080" cy="4827694"/>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80060" y="6780108"/>
            <a:ext cx="2240280" cy="389467"/>
          </a:xfrm>
          <a:prstGeom prst="rect">
            <a:avLst/>
          </a:prstGeom>
        </p:spPr>
        <p:txBody>
          <a:bodyPr vert="horz" lIns="96661" tIns="48331" rIns="96661" bIns="48331" rtlCol="0" anchor="ctr"/>
          <a:lstStyle>
            <a:lvl1pPr algn="l">
              <a:defRPr sz="1300">
                <a:solidFill>
                  <a:schemeClr val="tx1">
                    <a:tint val="75000"/>
                  </a:schemeClr>
                </a:solidFill>
              </a:defRPr>
            </a:lvl1pPr>
          </a:lstStyle>
          <a:p>
            <a:fld id="{E4A86D3E-9D5C-484B-89EC-4E477520D157}" type="datetimeFigureOut">
              <a:rPr lang="en-US" smtClean="0"/>
              <a:t>9/9/2015</a:t>
            </a:fld>
            <a:endParaRPr lang="en-US"/>
          </a:p>
        </p:txBody>
      </p:sp>
      <p:sp>
        <p:nvSpPr>
          <p:cNvPr id="5" name="Footer Placeholder 4"/>
          <p:cNvSpPr>
            <a:spLocks noGrp="1"/>
          </p:cNvSpPr>
          <p:nvPr>
            <p:ph type="ftr" sz="quarter" idx="3"/>
          </p:nvPr>
        </p:nvSpPr>
        <p:spPr>
          <a:xfrm>
            <a:off x="3280410" y="6780108"/>
            <a:ext cx="3040380" cy="389467"/>
          </a:xfrm>
          <a:prstGeom prst="rect">
            <a:avLst/>
          </a:prstGeom>
        </p:spPr>
        <p:txBody>
          <a:bodyPr vert="horz" lIns="96661" tIns="48331" rIns="96661" bIns="4833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880860" y="6780108"/>
            <a:ext cx="2240280" cy="389467"/>
          </a:xfrm>
          <a:prstGeom prst="rect">
            <a:avLst/>
          </a:prstGeom>
        </p:spPr>
        <p:txBody>
          <a:bodyPr vert="horz" lIns="96661" tIns="48331" rIns="96661" bIns="48331" rtlCol="0" anchor="ctr"/>
          <a:lstStyle>
            <a:lvl1pPr algn="r">
              <a:defRPr sz="1300">
                <a:solidFill>
                  <a:schemeClr val="tx1">
                    <a:tint val="75000"/>
                  </a:schemeClr>
                </a:solidFill>
              </a:defRPr>
            </a:lvl1pPr>
          </a:lstStyle>
          <a:p>
            <a:fld id="{A0CCD7C5-DEBA-466E-91B1-95F57F84648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6612" rtl="0" eaLnBrk="1" latinLnBrk="0" hangingPunct="1">
        <a:spcBef>
          <a:spcPct val="0"/>
        </a:spcBef>
        <a:buNone/>
        <a:defRPr sz="4700" kern="1200">
          <a:solidFill>
            <a:schemeClr val="tx1"/>
          </a:solidFill>
          <a:latin typeface="+mj-lt"/>
          <a:ea typeface="+mj-ea"/>
          <a:cs typeface="+mj-cs"/>
        </a:defRPr>
      </a:lvl1pPr>
    </p:titleStyle>
    <p:bodyStyle>
      <a:lvl1pPr marL="362480" indent="-362480" algn="l" defTabSz="966612"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85372" indent="-302066" algn="l" defTabSz="966612"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08265" indent="-241653" algn="l" defTabSz="966612"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91571"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74878"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58184"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41490"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24796"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08102" indent="-241653" algn="l" defTabSz="966612"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0" y="0"/>
            <a:ext cx="9601200" cy="457200"/>
          </a:xfrm>
          <a:prstGeom prst="rect">
            <a:avLst/>
          </a:prstGeom>
          <a:noFill/>
          <a:ln w="9525">
            <a:noFill/>
            <a:miter lim="800000"/>
            <a:headEnd/>
            <a:tailEnd/>
          </a:ln>
          <a:effectLst/>
        </p:spPr>
        <p:txBody>
          <a:bodyPr vert="horz" wrap="none" lIns="914112" tIns="457056" rIns="457056" bIns="457056" numCol="1" anchor="ctr" anchorCtr="0" compatLnSpc="1">
            <a:prstTxWarp prst="textNoShape">
              <a:avLst/>
            </a:prstTxWarp>
            <a:spAutoFit/>
          </a:bodyPr>
          <a:lstStyle/>
          <a:p>
            <a:endParaRPr lang="en-US"/>
          </a:p>
        </p:txBody>
      </p:sp>
      <p:pic>
        <p:nvPicPr>
          <p:cNvPr id="1029" name="Picture 5" descr="603fertilecrescent_BW"/>
          <p:cNvPicPr>
            <a:picLocks noChangeAspect="1" noChangeArrowheads="1"/>
          </p:cNvPicPr>
          <p:nvPr/>
        </p:nvPicPr>
        <p:blipFill>
          <a:blip r:embed="rId2" cstate="print"/>
          <a:srcRect/>
          <a:stretch>
            <a:fillRect/>
          </a:stretch>
        </p:blipFill>
        <p:spPr bwMode="auto">
          <a:xfrm>
            <a:off x="4572000" y="0"/>
            <a:ext cx="1699392" cy="914400"/>
          </a:xfrm>
          <a:prstGeom prst="rect">
            <a:avLst/>
          </a:prstGeom>
          <a:noFill/>
        </p:spPr>
      </p:pic>
      <p:sp>
        <p:nvSpPr>
          <p:cNvPr id="1031" name="Rectangle 7"/>
          <p:cNvSpPr>
            <a:spLocks noChangeArrowheads="1"/>
          </p:cNvSpPr>
          <p:nvPr/>
        </p:nvSpPr>
        <p:spPr bwMode="auto">
          <a:xfrm>
            <a:off x="-838200" y="-443299"/>
            <a:ext cx="5791200" cy="6016741"/>
          </a:xfrm>
          <a:prstGeom prst="rect">
            <a:avLst/>
          </a:prstGeom>
          <a:noFill/>
          <a:ln w="9525">
            <a:noFill/>
            <a:miter lim="800000"/>
            <a:headEnd/>
            <a:tailEnd/>
          </a:ln>
          <a:effectLst/>
        </p:spPr>
        <p:txBody>
          <a:bodyPr vert="horz" wrap="square" lIns="914112" tIns="457056" rIns="457056" bIns="457056"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Black" pitchFamily="34" charset="0"/>
                <a:ea typeface="Times New Roman" pitchFamily="18" charset="0"/>
              </a:rPr>
              <a:t>                     THE FERTILE CRESCENT</a:t>
            </a:r>
            <a:endPar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sz="5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endParaRPr kumimoji="0" lang="en-US" sz="5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Civilization developed slowly in different parts of the world. People began to settle in areas with abundant natural resources. A section of the Middle East is called the Fertile Crescent. The Fertile Crescent is a rich food-growing area in a part of the world where most of the land is too dry for farming. The Fertile Crescent is a boomerang shaped region that extends from the eastern shore of the Mediterranean Sea to the Persian Gulf.</a:t>
            </a: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Some of the best farmland of the Fertile Crescent is on a narrow strip of land between the Tigris and Euphrates Rivers. The Greeks called this area Mesopotamia, which means "between the rivers." The Tigris and the Euphrates are natural boundaries. This is because the boundaries were formed by nature instead of being drawn by people. Straight lines on a map generally signify man-made borders, while natural borders can follow many different paths.</a:t>
            </a: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Many different civilizations flourished in this small region. The Sumerians slowly developed a civilization in the southeastern region of Mesopotamia as long as 7,500 years ago. The Sumerian civilization lasted more than three thousand years, but in time the Sumerians lost their influence. The Babylonians formed a centralized government under King Hammurabi from about 1770 BC to about 1595BC. Various other cultures dominated part or all of the Fertile Crescent including Amorites, the </a:t>
            </a:r>
            <a:r>
              <a:rPr kumimoji="0" lang="en-US" sz="1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Kassites</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 1531-1155BC) the Hittites (c. 1370 – 1205BC) and the Assyrians (c890-600 BC). The land known as Mesopotamia was later controlled by the Persians of modern day Iran, the Romans, and the Ottoman Turks. The land between the Tigris and Euphrates has been part of the modern nation of Iraq since 1932.</a:t>
            </a:r>
            <a:endParaRPr kumimoji="0" lang="en-US"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endParaRPr kumimoji="0" lang="en-US" sz="1800" b="0" i="0" u="none" strike="noStrike" cap="none" normalizeH="0" baseline="0" dirty="0" smtClean="0">
              <a:ln>
                <a:noFill/>
              </a:ln>
              <a:solidFill>
                <a:schemeClr val="tx1"/>
              </a:solidFill>
              <a:effectLst/>
              <a:latin typeface="Arial" pitchFamily="34" charset="0"/>
            </a:endParaRPr>
          </a:p>
        </p:txBody>
      </p:sp>
      <p:sp>
        <p:nvSpPr>
          <p:cNvPr id="1032" name="Rectangle 8"/>
          <p:cNvSpPr>
            <a:spLocks noChangeArrowheads="1"/>
          </p:cNvSpPr>
          <p:nvPr/>
        </p:nvSpPr>
        <p:spPr bwMode="auto">
          <a:xfrm>
            <a:off x="0" y="4845784"/>
            <a:ext cx="502920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Why do you think people choose to settle in areas with abundant natural resources? </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lang="en-US" sz="1000" dirty="0">
              <a:latin typeface="Times New Roman" pitchFamily="18" charset="0"/>
              <a:cs typeface="Times New Roman" pitchFamily="18"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lang="en-US" sz="1000" dirty="0">
              <a:latin typeface="Times New Roman" pitchFamily="18" charset="0"/>
              <a:cs typeface="Times New Roman" pitchFamily="18"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lang="en-US" sz="1000" dirty="0">
              <a:latin typeface="Times New Roman" pitchFamily="18" charset="0"/>
              <a:cs typeface="Times New Roman" pitchFamily="18"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sz="1000" b="0" i="0" u="none" strike="noStrike" cap="none" normalizeH="0" baseline="0" dirty="0" smtClean="0">
              <a:ln>
                <a:noFill/>
              </a:ln>
              <a:solidFill>
                <a:schemeClr val="tx1"/>
              </a:solidFill>
              <a:effectLst/>
              <a:latin typeface="Times New Roman" pitchFamily="18" charset="0"/>
              <a:cs typeface="Times New Roman" pitchFamily="18" charset="0"/>
            </a:endParaRPr>
          </a:p>
          <a:p>
            <a:pPr marL="228600" lvl="0" indent="-228600" defTabSz="914400" fontAlgn="base">
              <a:spcBef>
                <a:spcPct val="0"/>
              </a:spcBef>
              <a:spcAft>
                <a:spcPct val="0"/>
              </a:spcAft>
              <a:buFontTx/>
              <a:buAutoNum type="arabicPeriod"/>
            </a:pPr>
            <a:r>
              <a:rPr lang="en-US" sz="1000" dirty="0" smtClean="0"/>
              <a:t>What </a:t>
            </a:r>
            <a:r>
              <a:rPr lang="en-US" sz="1000" dirty="0"/>
              <a:t>are the natural boundaries of Mesopotamia? Why do we call the land Mesopotamia? (A natural boundary might be a mountain or some other object </a:t>
            </a:r>
            <a:r>
              <a:rPr lang="en-US" sz="1000" dirty="0" smtClean="0"/>
              <a:t/>
            </a:r>
            <a:br>
              <a:rPr lang="en-US" sz="1000" dirty="0" smtClean="0"/>
            </a:br>
            <a:r>
              <a:rPr lang="en-US" sz="1000" dirty="0" smtClean="0"/>
              <a:t>that </a:t>
            </a:r>
            <a:r>
              <a:rPr lang="en-US" sz="1000" dirty="0"/>
              <a:t>is not manufactured.) </a:t>
            </a:r>
            <a:endParaRPr kumimoji="0" lang="en-US" sz="1000" b="0" i="0" u="none" strike="noStrike" cap="none" normalizeH="0" baseline="0" dirty="0" smtClean="0">
              <a:ln>
                <a:noFill/>
              </a:ln>
              <a:solidFill>
                <a:schemeClr val="tx1"/>
              </a:solidFill>
              <a:effectLst/>
              <a:latin typeface="Arial" pitchFamily="34" charset="0"/>
            </a:endParaRPr>
          </a:p>
        </p:txBody>
      </p:sp>
      <p:cxnSp>
        <p:nvCxnSpPr>
          <p:cNvPr id="13" name="Straight Connector 12"/>
          <p:cNvCxnSpPr/>
          <p:nvPr/>
        </p:nvCxnSpPr>
        <p:spPr>
          <a:xfrm>
            <a:off x="4800600" y="990600"/>
            <a:ext cx="0" cy="63246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4724400"/>
            <a:ext cx="4800600"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28600" y="52578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8600" y="54864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28600" y="57150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28600" y="65532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28600" y="67818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228600" y="7010400"/>
            <a:ext cx="4419600" cy="0"/>
          </a:xfrm>
          <a:prstGeom prst="line">
            <a:avLst/>
          </a:prstGeom>
        </p:spPr>
        <p:style>
          <a:lnRef idx="1">
            <a:schemeClr val="accent1"/>
          </a:lnRef>
          <a:fillRef idx="0">
            <a:schemeClr val="accent1"/>
          </a:fillRef>
          <a:effectRef idx="0">
            <a:schemeClr val="accent1"/>
          </a:effectRef>
          <a:fontRef idx="minor">
            <a:schemeClr val="tx1"/>
          </a:fontRef>
        </p:style>
      </p:cxnSp>
      <p:sp>
        <p:nvSpPr>
          <p:cNvPr id="1033" name="Rectangle 9"/>
          <p:cNvSpPr>
            <a:spLocks noChangeArrowheads="1"/>
          </p:cNvSpPr>
          <p:nvPr/>
        </p:nvSpPr>
        <p:spPr bwMode="auto">
          <a:xfrm>
            <a:off x="4876800" y="64562"/>
            <a:ext cx="4572000" cy="435503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638" algn="l"/>
              </a:tabLst>
            </a:pPr>
            <a:r>
              <a:rPr kumimoji="0" lang="en-US" sz="14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                                 </a:t>
            </a:r>
            <a:r>
              <a:rPr kumimoji="0" lang="en-US" sz="1200" b="1" i="0" u="none" strike="noStrike" cap="none" normalizeH="0" baseline="0" dirty="0" smtClean="0">
                <a:ln>
                  <a:noFill/>
                </a:ln>
                <a:solidFill>
                  <a:schemeClr val="tx1"/>
                </a:solidFill>
                <a:effectLst/>
                <a:latin typeface="Arial Black" pitchFamily="34" charset="0"/>
                <a:ea typeface="Times New Roman" pitchFamily="18" charset="0"/>
                <a:cs typeface="Times New Roman" pitchFamily="18" charset="0"/>
              </a:rPr>
              <a:t>Civilization </a:t>
            </a:r>
          </a:p>
          <a:p>
            <a:pPr marL="0" marR="0" lvl="0" indent="0" algn="l" defTabSz="914400" rtl="0" eaLnBrk="0" fontAlgn="base" latinLnBrk="0" hangingPunct="0">
              <a:lnSpc>
                <a:spcPct val="100000"/>
              </a:lnSpc>
              <a:spcBef>
                <a:spcPct val="0"/>
              </a:spcBef>
              <a:spcAft>
                <a:spcPct val="0"/>
              </a:spcAft>
              <a:buClrTx/>
              <a:buSzTx/>
              <a:buFontTx/>
              <a:buNone/>
              <a:tabLst>
                <a:tab pos="274638" algn="l"/>
              </a:tabLst>
            </a:pPr>
            <a:endParaRPr lang="en-US" sz="1100" dirty="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74638" algn="l"/>
              </a:tabLst>
            </a:pPr>
            <a:r>
              <a:rPr kumimoji="0" lang="en-US" sz="11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There are many ways to define a civilization, but most</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scholars agree that when a society begins to form     </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cities, it becomes a civilization.  In fact, the word itself             </a:t>
            </a:r>
            <a:b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comes from the Latin </a:t>
            </a:r>
            <a:r>
              <a:rPr kumimoji="0" lang="en-US" sz="1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civilis</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meaning “of the city.”  </a:t>
            </a:r>
          </a:p>
          <a:p>
            <a:pPr marL="0" marR="0" lvl="0" indent="0" algn="l" defTabSz="914400" rtl="0" eaLnBrk="0" fontAlgn="base" latinLnBrk="0" hangingPunct="0">
              <a:lnSpc>
                <a:spcPct val="100000"/>
              </a:lnSpc>
              <a:spcBef>
                <a:spcPct val="0"/>
              </a:spcBef>
              <a:spcAft>
                <a:spcPct val="0"/>
              </a:spcAft>
              <a:buClrTx/>
              <a:buSzTx/>
              <a:buFontTx/>
              <a:buNone/>
              <a:tabLst>
                <a:tab pos="274638" algn="l"/>
              </a:tabLst>
            </a:pPr>
            <a:endParaRPr lang="en-US" sz="1100" dirty="0">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74638" algn="l"/>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Most civilizations have the following elements:</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74638" algn="l"/>
              </a:tabLst>
            </a:pPr>
            <a:r>
              <a:rPr kumimoji="0" lang="en-US"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surplus of food.</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Prehistoric people were nomadic.  They had no home because they were constantly in search of food.  When people cannot rely on having a steady supply of food, then finding food becomes their highest priority.  When people have enough food, they begin to develop other needs.</a:t>
            </a:r>
          </a:p>
          <a:p>
            <a:pPr marL="0" marR="0" lvl="0" indent="0" algn="l" defTabSz="914400" rtl="0" eaLnBrk="0" fontAlgn="base" latinLnBrk="0" hangingPunct="0">
              <a:lnSpc>
                <a:spcPct val="100000"/>
              </a:lnSpc>
              <a:spcBef>
                <a:spcPct val="0"/>
              </a:spcBef>
              <a:spcAft>
                <a:spcPct val="0"/>
              </a:spcAft>
              <a:buClrTx/>
              <a:buSzTx/>
              <a:buFontTx/>
              <a:buChar char="•"/>
              <a:tabLst>
                <a:tab pos="274638" algn="l"/>
              </a:tabLst>
            </a:pPr>
            <a:endParaRPr kumimoji="0" lang="en-US"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74638" algn="l"/>
              </a:tabLst>
            </a:pPr>
            <a:r>
              <a:rPr kumimoji="0" lang="en-US"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Division of Labor.</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When people have one job, through constant practice, they tend to do that job very well.  They are also more likely to work at a job that brings them satisfaction.  In order for people to work at individual jobs, people must cooperate with one another.</a:t>
            </a:r>
          </a:p>
          <a:p>
            <a:pPr marL="0" marR="0" lvl="0" indent="0" algn="l" defTabSz="914400" rtl="0" eaLnBrk="0" fontAlgn="base" latinLnBrk="0" hangingPunct="0">
              <a:lnSpc>
                <a:spcPct val="100000"/>
              </a:lnSpc>
              <a:spcBef>
                <a:spcPct val="0"/>
              </a:spcBef>
              <a:spcAft>
                <a:spcPct val="0"/>
              </a:spcAft>
              <a:buClrTx/>
              <a:buSzTx/>
              <a:buFontTx/>
              <a:buChar char="•"/>
              <a:tabLst>
                <a:tab pos="274638" algn="l"/>
              </a:tabLst>
            </a:pPr>
            <a:endParaRPr kumimoji="0" lang="en-US"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74638" algn="l"/>
              </a:tabLst>
            </a:pPr>
            <a:r>
              <a:rPr kumimoji="0" lang="en-US"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Organized government and religion.</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When people have the same laws, it is easier to trade.  People living under the same government, or having the same religious beliefs are likely to have the same values.  A level of trust and mutual responsibility often grows among people who share the same values.</a:t>
            </a:r>
          </a:p>
          <a:p>
            <a:pPr marL="0" marR="0" lvl="0" indent="0" algn="l" defTabSz="914400" rtl="0" eaLnBrk="0" fontAlgn="base" latinLnBrk="0" hangingPunct="0">
              <a:lnSpc>
                <a:spcPct val="100000"/>
              </a:lnSpc>
              <a:spcBef>
                <a:spcPct val="0"/>
              </a:spcBef>
              <a:spcAft>
                <a:spcPct val="0"/>
              </a:spcAft>
              <a:buClrTx/>
              <a:buSzTx/>
              <a:buFontTx/>
              <a:buChar char="•"/>
              <a:tabLst>
                <a:tab pos="274638" algn="l"/>
              </a:tabLst>
            </a:pPr>
            <a:endParaRPr kumimoji="0" lang="en-US"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74638" algn="l"/>
              </a:tabLst>
            </a:pPr>
            <a:r>
              <a:rPr kumimoji="0" lang="en-US" sz="11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Writing. </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Writing allowed people to keep records and communicate.  With writing you can pass knowledge through time and space.  A written message can travel a great distance, and a message can also live on past the life of the writer.</a:t>
            </a:r>
            <a:endParaRPr kumimoji="0" lang="en-US" sz="1800" b="0" i="0" u="none" strike="noStrike" cap="none" normalizeH="0" baseline="0" dirty="0" smtClean="0">
              <a:ln>
                <a:noFill/>
              </a:ln>
              <a:solidFill>
                <a:schemeClr val="tx1"/>
              </a:solidFill>
              <a:effectLst/>
              <a:latin typeface="Arial" pitchFamily="34" charset="0"/>
            </a:endParaRPr>
          </a:p>
        </p:txBody>
      </p:sp>
      <p:sp>
        <p:nvSpPr>
          <p:cNvPr id="1034" name="Rectangle 10"/>
          <p:cNvSpPr>
            <a:spLocks noChangeArrowheads="1"/>
          </p:cNvSpPr>
          <p:nvPr/>
        </p:nvSpPr>
        <p:spPr bwMode="auto">
          <a:xfrm>
            <a:off x="4876800" y="4876800"/>
            <a:ext cx="44958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Write a paragraph that describes the elements that make up a civilization.  Your paragraph must have a topic sentence, at least three support sentences, and a conclusion sentence that restates but does not repeat the topic sentence.  (Try not to use the same exact words as on the study sheet.)  </a:t>
            </a:r>
            <a:endParaRPr kumimoji="0" lang="en-US" sz="1800" b="0" i="0" u="none" strike="noStrike" cap="none" normalizeH="0" baseline="0" dirty="0" smtClean="0">
              <a:ln>
                <a:noFill/>
              </a:ln>
              <a:solidFill>
                <a:schemeClr val="tx1"/>
              </a:solidFill>
              <a:effectLst/>
              <a:latin typeface="Arial" pitchFamily="34" charset="0"/>
            </a:endParaRPr>
          </a:p>
        </p:txBody>
      </p:sp>
      <p:cxnSp>
        <p:nvCxnSpPr>
          <p:cNvPr id="25" name="Straight Connector 24"/>
          <p:cNvCxnSpPr/>
          <p:nvPr/>
        </p:nvCxnSpPr>
        <p:spPr>
          <a:xfrm>
            <a:off x="4800600" y="4724400"/>
            <a:ext cx="4800600"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953000" y="57150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953000" y="59436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953000" y="61722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953000" y="64008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4953000" y="66294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953000" y="6858000"/>
            <a:ext cx="4419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762000" y="-420625"/>
            <a:ext cx="6019800" cy="7278625"/>
          </a:xfrm>
          <a:prstGeom prst="rect">
            <a:avLst/>
          </a:prstGeom>
          <a:noFill/>
          <a:ln w="9525">
            <a:noFill/>
            <a:miter lim="800000"/>
            <a:headEnd/>
            <a:tailEnd/>
          </a:ln>
          <a:effectLst/>
        </p:spPr>
        <p:txBody>
          <a:bodyPr vert="horz" wrap="square" lIns="914112" tIns="457056" rIns="457056" bIns="457056"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The Sumerians</a:t>
            </a: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The Sumerians moved to the land between the Tigris and Euphrates Rivers about 3500BC.  We do not know where they came from; they were probably nomads who discovered the fertile land of Mesopotamia. Nomads travel in small groups until they have eaten the food and hunted the animals in their area.  When food is no longer plentiful, the nomads move to a new area.  Some people continue to live nomadic lifestyles in remote parts of the world to this day.</a:t>
            </a: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Eventually, the Sumerians developed a civilization.  They learned that by planting seeds and plowing their land, they were able to grow crops.  The Sumerians learned to domesticate, or tame animals to help them plow their lands.  The built ditches and canals to make their farmland more productive.  The artificial application of water to improve farmland is called irrigation.  The Sumerians also made a very important invention--the wheel.  The invention of the wheel made it possible to pull heavy loads.</a:t>
            </a:r>
            <a:endParaRPr kumimoji="0" lang="en-US" sz="9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The Sumerians formed several city-states.  City-states are nations the size of cities.  Walls around each city-state protected the citizens from outside invaders.  Farmland was usually outside the city walls, and people would seek protection from the walls of the city when under attack.</a:t>
            </a:r>
            <a:endParaRPr kumimoji="0" lang="en-US" sz="9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The Sumerians were polytheistic, which means they believed in many gods.  The Sumerians worshiped their gods at huge temples they called ziggurats. They dedicated each ziggurat to a different god, whom the Sumerians believed ruled over their city-state.  When a city was conquered, the invaders would force the conquered people to accept their gods.  Most people in the Western Hemisphere today practice monotheism.  This means they believe in only one God.  Christianity, Islam, and Judaism are all monotheistic faiths.</a:t>
            </a:r>
            <a:endParaRPr kumimoji="0" lang="en-US" sz="9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The Sumerian city-states flourished for more than one thousand years, but in time, Sumerian farmland became less productive.  At about the same time, rival city-states emerged further upriver in Mesopotamia. </a:t>
            </a: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a:r>
            <a:b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br>
            <a:endParaRPr kumimoji="0" lang="en-US" sz="1800" b="0" i="0" u="none" strike="noStrike" cap="none" normalizeH="0" baseline="0" dirty="0" smtClean="0">
              <a:ln>
                <a:noFill/>
              </a:ln>
              <a:solidFill>
                <a:schemeClr val="tx1"/>
              </a:solidFill>
              <a:effectLst/>
              <a:latin typeface="Arial" pitchFamily="34" charset="0"/>
            </a:endParaRPr>
          </a:p>
        </p:txBody>
      </p:sp>
      <p:cxnSp>
        <p:nvCxnSpPr>
          <p:cNvPr id="5" name="Straight Connector 4"/>
          <p:cNvCxnSpPr/>
          <p:nvPr/>
        </p:nvCxnSpPr>
        <p:spPr>
          <a:xfrm>
            <a:off x="4876800" y="152400"/>
            <a:ext cx="0" cy="713232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362" name="Rectangle 2"/>
          <p:cNvSpPr>
            <a:spLocks noChangeArrowheads="1"/>
          </p:cNvSpPr>
          <p:nvPr/>
        </p:nvSpPr>
        <p:spPr bwMode="auto">
          <a:xfrm>
            <a:off x="152400" y="6316161"/>
            <a:ext cx="4572000" cy="9387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4.  Write a paragraph that explains how the Sumerians were different from other people of their time.  Your paragraph must include a topic sentence, at least two support sentences, and a conclusion sentence that restates but does not repeat the topic sentence. (On separate sheet</a:t>
            </a:r>
            <a:r>
              <a:rPr kumimoji="0" lang="en-US" sz="1100" b="0" i="0" u="none" strike="noStrike" cap="none" normalizeH="0" dirty="0" smtClean="0">
                <a:ln>
                  <a:noFill/>
                </a:ln>
                <a:solidFill>
                  <a:schemeClr val="tx1"/>
                </a:solidFill>
                <a:effectLst/>
                <a:latin typeface="Georgia" pitchFamily="18" charset="0"/>
                <a:ea typeface="Calibri" pitchFamily="34" charset="0"/>
                <a:cs typeface="Times New Roman" pitchFamily="18" charset="0"/>
              </a:rPr>
              <a:t> of paper)</a:t>
            </a:r>
            <a:endParaRPr kumimoji="0" lang="en-US" sz="1800" b="0" i="0" u="none" strike="noStrike" cap="none" normalizeH="0" baseline="0" dirty="0" smtClean="0">
              <a:ln>
                <a:noFill/>
              </a:ln>
              <a:solidFill>
                <a:schemeClr val="tx1"/>
              </a:solidFill>
              <a:effectLst/>
              <a:latin typeface="Arial" pitchFamily="34" charset="0"/>
            </a:endParaRPr>
          </a:p>
        </p:txBody>
      </p:sp>
      <p:cxnSp>
        <p:nvCxnSpPr>
          <p:cNvPr id="7" name="Straight Connector 6"/>
          <p:cNvCxnSpPr/>
          <p:nvPr/>
        </p:nvCxnSpPr>
        <p:spPr>
          <a:xfrm>
            <a:off x="4876800" y="5334000"/>
            <a:ext cx="4663440"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15364" name="Rectangle 4"/>
          <p:cNvSpPr>
            <a:spLocks noChangeArrowheads="1"/>
          </p:cNvSpPr>
          <p:nvPr/>
        </p:nvSpPr>
        <p:spPr bwMode="auto">
          <a:xfrm>
            <a:off x="4953000" y="244494"/>
            <a:ext cx="3657600" cy="1461939"/>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Writing</a:t>
            </a:r>
            <a:endParaRPr kumimoji="0" lang="en-US" sz="5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22860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Ancient Sumerian record keepers marked pictographic </a:t>
            </a:r>
            <a:r>
              <a:rPr kumimoji="0" lang="en-US" sz="1100" b="0" i="0" u="none" strike="noStrike" cap="none" normalizeH="0" dirty="0" smtClean="0">
                <a:ln>
                  <a:noFill/>
                </a:ln>
                <a:solidFill>
                  <a:schemeClr val="tx1"/>
                </a:solidFill>
                <a:effectLst/>
                <a:latin typeface="Georgia" pitchFamily="18" charset="0"/>
                <a:ea typeface="Calibri" pitchFamily="34" charset="0"/>
                <a:cs typeface="Times New Roman" pitchFamily="18" charset="0"/>
              </a:rPr>
              <a:t> </a:t>
            </a: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symbols in soft pieces of clay with a pointed reed.  The clay tablets were then baked to make them hard.  We call the Sumerian writing system cuneiform.  Cuneiform means wedged shaped because the marks in the clay were wedges.</a:t>
            </a:r>
            <a:endParaRPr kumimoji="0" lang="en-US" sz="9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pic>
        <p:nvPicPr>
          <p:cNvPr id="15363" name="Picture 3" descr="zzcuneiform"/>
          <p:cNvPicPr>
            <a:picLocks noChangeAspect="1" noChangeArrowheads="1"/>
          </p:cNvPicPr>
          <p:nvPr/>
        </p:nvPicPr>
        <p:blipFill>
          <a:blip r:embed="rId2" cstate="print"/>
          <a:srcRect/>
          <a:stretch>
            <a:fillRect/>
          </a:stretch>
        </p:blipFill>
        <p:spPr bwMode="auto">
          <a:xfrm>
            <a:off x="8732719" y="0"/>
            <a:ext cx="868481" cy="1508125"/>
          </a:xfrm>
          <a:prstGeom prst="rect">
            <a:avLst/>
          </a:prstGeom>
          <a:noFill/>
        </p:spPr>
      </p:pic>
      <p:sp>
        <p:nvSpPr>
          <p:cNvPr id="15365" name="Rectangle 5"/>
          <p:cNvSpPr>
            <a:spLocks noChangeArrowheads="1"/>
          </p:cNvSpPr>
          <p:nvPr/>
        </p:nvSpPr>
        <p:spPr bwMode="auto">
          <a:xfrm>
            <a:off x="4953000" y="1449846"/>
            <a:ext cx="4648200" cy="3731754"/>
          </a:xfrm>
          <a:prstGeom prst="rect">
            <a:avLst/>
          </a:prstGeom>
          <a:noFill/>
          <a:ln w="9525">
            <a:noFill/>
            <a:miter lim="800000"/>
            <a:headEnd/>
            <a:tailEnd/>
          </a:ln>
          <a:effectLst/>
        </p:spPr>
        <p:txBody>
          <a:bodyPr vert="horz" wrap="square" lIns="0" tIns="76176" rIns="0" bIns="38088"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tab pos="228600" algn="l"/>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The first pictographs were simple.  A writer would draw </a:t>
            </a:r>
            <a:r>
              <a:rPr kumimoji="0" lang="en-US" sz="1100" b="0" i="0" u="none" strike="noStrike" cap="none" normalizeH="0" dirty="0" smtClean="0">
                <a:ln>
                  <a:noFill/>
                </a:ln>
                <a:solidFill>
                  <a:schemeClr val="tx1"/>
                </a:solidFill>
                <a:effectLst/>
                <a:latin typeface="Georgia" pitchFamily="18" charset="0"/>
                <a:ea typeface="Calibri" pitchFamily="34" charset="0"/>
                <a:cs typeface="Times New Roman" pitchFamily="18" charset="0"/>
              </a:rPr>
              <a:t>                         </a:t>
            </a: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an object such as a fish or a broom to communicate to others.                              A pictographic writing system worked well in a simple society, but it was difficult to describe abstract concepts such as justice or liberty in pictographs.  Many Chinese people continue to use a pictographic system today, but the government has endorsed the Pinyin system of phonetic writing.</a:t>
            </a:r>
          </a:p>
          <a:p>
            <a:pPr marL="0" marR="0" lvl="0" indent="228600" algn="l" defTabSz="914400" rtl="0" eaLnBrk="1" fontAlgn="base" latinLnBrk="0" hangingPunct="1">
              <a:lnSpc>
                <a:spcPct val="100000"/>
              </a:lnSpc>
              <a:spcBef>
                <a:spcPct val="0"/>
              </a:spcBef>
              <a:spcAft>
                <a:spcPct val="0"/>
              </a:spcAft>
              <a:buClrTx/>
              <a:buSzTx/>
              <a:buFontTx/>
              <a:buNone/>
              <a:tabLst>
                <a:tab pos="228600" algn="l"/>
              </a:tabLst>
            </a:pPr>
            <a:endParaRPr kumimoji="0" lang="en-US"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Eventually, most cultures developed phonetic writing systems where a symbol represents a sound rather than an object.  English speaking people agree that the symbols </a:t>
            </a:r>
            <a:r>
              <a:rPr kumimoji="0" lang="en-US" sz="1100" b="1"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d-o-g</a:t>
            </a: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refer to an animal.  English, French, Spanish, German and Russian are examples of phonetic languages.  Phonetic languages make small typewriters and computer keyboards possible.  Imagine a different key for every single word!</a:t>
            </a: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Writing allowed civilization to develop</a:t>
            </a: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Writing allowed people to keep records of their transactions. </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Writing made it possible for people to send messages with couriers to faraway lands. </a:t>
            </a:r>
            <a:endParaRPr kumimoji="0" lang="en-US"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Writing allowed people to pass on their accumulated knowledge to future generations.</a:t>
            </a:r>
            <a:endParaRPr kumimoji="0" lang="en-US" sz="1800" b="0" i="0" u="none" strike="noStrike" cap="none" normalizeH="0" baseline="0" dirty="0" smtClean="0">
              <a:ln>
                <a:noFill/>
              </a:ln>
              <a:solidFill>
                <a:schemeClr val="tx1"/>
              </a:solidFill>
              <a:effectLst/>
              <a:latin typeface="Arial" pitchFamily="34" charset="0"/>
            </a:endParaRPr>
          </a:p>
        </p:txBody>
      </p:sp>
      <p:cxnSp>
        <p:nvCxnSpPr>
          <p:cNvPr id="11" name="Straight Connector 10"/>
          <p:cNvCxnSpPr/>
          <p:nvPr/>
        </p:nvCxnSpPr>
        <p:spPr>
          <a:xfrm>
            <a:off x="152400" y="6248400"/>
            <a:ext cx="4663440"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sp>
        <p:nvSpPr>
          <p:cNvPr id="15366" name="Rectangle 6"/>
          <p:cNvSpPr>
            <a:spLocks noChangeArrowheads="1"/>
          </p:cNvSpPr>
          <p:nvPr/>
        </p:nvSpPr>
        <p:spPr bwMode="auto">
          <a:xfrm>
            <a:off x="4876800" y="5402759"/>
            <a:ext cx="47244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AutoNum type="arabicPeriod" startAt="5"/>
              <a:tabLst>
                <a:tab pos="228600" algn="l"/>
                <a:tab pos="457200" algn="l"/>
              </a:tabLst>
            </a:pPr>
            <a:r>
              <a:rPr kumimoji="0" lang="en-US" sz="1100" b="0" i="0" u="none" strike="noStrike" cap="none" normalizeH="0" baseline="0" dirty="0" smtClean="0">
                <a:ln>
                  <a:noFill/>
                </a:ln>
                <a:solidFill>
                  <a:schemeClr val="tx1"/>
                </a:solidFill>
                <a:effectLst/>
                <a:latin typeface="Georgia" pitchFamily="18" charset="0"/>
                <a:ea typeface="Times New Roman" pitchFamily="18" charset="0"/>
              </a:rPr>
              <a:t>Describe at least one advantage of the pictographic and of the phonetic writing systems.  Use your creativity to give examples and explain your answer.</a:t>
            </a:r>
          </a:p>
          <a:p>
            <a:pPr marL="342900" marR="0" lvl="0" indent="-342900" algn="l" defTabSz="914400" rtl="0" eaLnBrk="1" fontAlgn="base" latinLnBrk="0" hangingPunct="1">
              <a:lnSpc>
                <a:spcPct val="100000"/>
              </a:lnSpc>
              <a:spcBef>
                <a:spcPct val="0"/>
              </a:spcBef>
              <a:spcAft>
                <a:spcPct val="0"/>
              </a:spcAft>
              <a:buClrTx/>
              <a:buSzTx/>
              <a:tabLst>
                <a:tab pos="228600" algn="l"/>
                <a:tab pos="457200" algn="l"/>
              </a:tabLst>
            </a:pPr>
            <a:endParaRPr lang="en-US" sz="1100" dirty="0">
              <a:latin typeface="Georgia" pitchFamily="18" charset="0"/>
            </a:endParaRPr>
          </a:p>
        </p:txBody>
      </p:sp>
      <p:sp>
        <p:nvSpPr>
          <p:cNvPr id="13" name="Rectangle 12"/>
          <p:cNvSpPr/>
          <p:nvPr/>
        </p:nvSpPr>
        <p:spPr>
          <a:xfrm>
            <a:off x="4876800" y="6427113"/>
            <a:ext cx="4800600" cy="430887"/>
          </a:xfrm>
          <a:prstGeom prst="rect">
            <a:avLst/>
          </a:prstGeom>
        </p:spPr>
        <p:txBody>
          <a:bodyPr>
            <a:spAutoFit/>
          </a:bodyPr>
          <a:lstStyle/>
          <a:p>
            <a:r>
              <a:rPr lang="en-US" sz="1100" dirty="0" smtClean="0">
                <a:latin typeface="Georgia" pitchFamily="18" charset="0"/>
                <a:cs typeface="Times New Roman" pitchFamily="18" charset="0"/>
              </a:rPr>
              <a:t>6.  </a:t>
            </a:r>
            <a:r>
              <a:rPr lang="en-US" sz="1100" dirty="0">
                <a:latin typeface="Georgia" pitchFamily="18" charset="0"/>
                <a:cs typeface="Times New Roman" pitchFamily="18" charset="0"/>
              </a:rPr>
              <a:t>E</a:t>
            </a:r>
            <a:r>
              <a:rPr lang="en-US" sz="1100" dirty="0" smtClean="0">
                <a:latin typeface="Georgia" pitchFamily="18" charset="0"/>
                <a:cs typeface="Times New Roman" pitchFamily="18" charset="0"/>
              </a:rPr>
              <a:t>xplains </a:t>
            </a:r>
            <a:r>
              <a:rPr lang="en-US" sz="1100" dirty="0">
                <a:latin typeface="Georgia" pitchFamily="18" charset="0"/>
                <a:cs typeface="Times New Roman" pitchFamily="18" charset="0"/>
              </a:rPr>
              <a:t>how the development of writing allowed civilization to flourish. </a:t>
            </a:r>
          </a:p>
        </p:txBody>
      </p:sp>
      <p:cxnSp>
        <p:nvCxnSpPr>
          <p:cNvPr id="14" name="Straight Connector 13"/>
          <p:cNvCxnSpPr/>
          <p:nvPr/>
        </p:nvCxnSpPr>
        <p:spPr>
          <a:xfrm>
            <a:off x="4953000" y="60960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953000" y="63246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29200" y="69342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029200" y="7162800"/>
            <a:ext cx="4419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82460" y="152400"/>
            <a:ext cx="2636940" cy="492443"/>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Gilgamesh</a:t>
            </a: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339" name="Rectangle 3"/>
          <p:cNvSpPr>
            <a:spLocks noChangeArrowheads="1"/>
          </p:cNvSpPr>
          <p:nvPr/>
        </p:nvSpPr>
        <p:spPr bwMode="auto">
          <a:xfrm>
            <a:off x="0" y="-24541"/>
            <a:ext cx="48768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endParaRPr kumimoji="0" lang="en-US" sz="9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Epic of Gilgamesh is an ancient poem written in Mesopotamia more than four thousand years ago. It is among the earliest known works of literature.  The Epic of Gilgamesh probably began as a series of legends told by storytellers throughout Sumer for hundreds of years.  The legends were then collected and written down on clay tablets.  </a:t>
            </a:r>
            <a:endParaRPr kumimoji="0" lang="en-US" sz="9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story involves two close friends named Gilgamesh and </a:t>
            </a:r>
            <a:r>
              <a:rPr kumimoji="0" lang="en-US" sz="1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Enkidu</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Gilgamesh was a king who is said to have ruled the Sumerian city of </a:t>
            </a:r>
            <a:r>
              <a:rPr kumimoji="0" lang="en-US" sz="1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Uruk</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about 2700bc.  </a:t>
            </a:r>
            <a:r>
              <a:rPr kumimoji="0" lang="en-US" sz="1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Enkidu</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was raised in the wild and learns about civilization through Gilgamesh and the other people he encounters.  </a:t>
            </a:r>
            <a:endParaRPr kumimoji="0" lang="en-US" sz="9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 the first part of the poem, the two friends go on many adventures, but when </a:t>
            </a:r>
            <a:r>
              <a:rPr kumimoji="0" lang="en-US" sz="1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Enkidu</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dies, Gilgamesh began to search for the secret of eternal life.  One version of the epic says that Gilgamesh went on a long journey to meet </a:t>
            </a:r>
            <a:r>
              <a:rPr kumimoji="0" lang="en-US" sz="1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Utnapishtim</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 great flood covered the earth many years before the time of Gilgamesh.  </a:t>
            </a:r>
            <a:r>
              <a:rPr kumimoji="0" lang="en-US" sz="1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Utnapishtim</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survived the flood because one of the gods warned him of the coming deluge.  Gilgamesh learns from </a:t>
            </a:r>
            <a:r>
              <a:rPr kumimoji="0" lang="en-US" sz="1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Utnapishtim</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that everyone’s life must end.  </a:t>
            </a:r>
            <a:r>
              <a:rPr kumimoji="0" lang="en-US" sz="11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Utnapishtim</a:t>
            </a: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told Gilgamesh, “When the gods created man they allotted to him death, but life they retained in their own keeping."</a:t>
            </a:r>
            <a:endParaRPr kumimoji="0" lang="en-US" sz="9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The Epic of Gilgamesh had many parallels with to the story of Noah in the Old Testament of the Jewish and Christian holy books.  Other cultures also have legends of a great flood.  The Greeks legends say a god named Zeus once unleashed a flood because he was displeased with a sacrifice made in his name.  The Hindus speak of Manu, a Brahmin king who saved mankind from a deluge.  </a:t>
            </a:r>
            <a:endParaRPr kumimoji="0" lang="en-US" sz="9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Modern science has discovered that there was a marked increase in the sea levels about 6,000 years ago as the last ice age ended. The melting ice drained to the oceans causing the sea levels to rise more than ten feet in one century.  Gilgamesh and the other flood legends may be connected with the end of the ice age.</a:t>
            </a:r>
            <a:endParaRPr kumimoji="0" lang="en-US" sz="1800" b="0" i="0" u="none" strike="noStrike" cap="none" normalizeH="0" baseline="0" dirty="0" smtClean="0">
              <a:ln>
                <a:noFill/>
              </a:ln>
              <a:solidFill>
                <a:schemeClr val="tx1"/>
              </a:solidFill>
              <a:effectLst/>
              <a:latin typeface="Arial" pitchFamily="34" charset="0"/>
            </a:endParaRPr>
          </a:p>
        </p:txBody>
      </p:sp>
      <p:sp>
        <p:nvSpPr>
          <p:cNvPr id="9" name="Rectangle 8"/>
          <p:cNvSpPr/>
          <p:nvPr/>
        </p:nvSpPr>
        <p:spPr>
          <a:xfrm>
            <a:off x="0" y="5105400"/>
            <a:ext cx="4800600" cy="430887"/>
          </a:xfrm>
          <a:prstGeom prst="rect">
            <a:avLst/>
          </a:prstGeom>
        </p:spPr>
        <p:txBody>
          <a:bodyPr>
            <a:spAutoFit/>
          </a:bodyPr>
          <a:lstStyle/>
          <a:p>
            <a:r>
              <a:rPr lang="en-US" sz="1100" dirty="0" smtClean="0">
                <a:latin typeface="Georgia" pitchFamily="18" charset="0"/>
              </a:rPr>
              <a:t>7.  Explain how </a:t>
            </a:r>
            <a:r>
              <a:rPr lang="en-US" sz="1100" dirty="0">
                <a:latin typeface="Georgia" pitchFamily="18" charset="0"/>
              </a:rPr>
              <a:t>the epic of Gilgamesh is similar to the story of Noah </a:t>
            </a:r>
            <a:r>
              <a:rPr lang="en-US" sz="1100" dirty="0" smtClean="0">
                <a:latin typeface="Georgia" pitchFamily="18" charset="0"/>
              </a:rPr>
              <a:t/>
            </a:r>
            <a:br>
              <a:rPr lang="en-US" sz="1100" dirty="0" smtClean="0">
                <a:latin typeface="Georgia" pitchFamily="18" charset="0"/>
              </a:rPr>
            </a:br>
            <a:r>
              <a:rPr lang="en-US" sz="1100" dirty="0" smtClean="0">
                <a:latin typeface="Georgia" pitchFamily="18" charset="0"/>
              </a:rPr>
              <a:t>     from </a:t>
            </a:r>
            <a:r>
              <a:rPr lang="en-US" sz="1100" dirty="0">
                <a:latin typeface="Georgia" pitchFamily="18" charset="0"/>
              </a:rPr>
              <a:t>the Christian and Jewish holy books.</a:t>
            </a:r>
          </a:p>
        </p:txBody>
      </p:sp>
      <p:cxnSp>
        <p:nvCxnSpPr>
          <p:cNvPr id="10" name="Straight Connector 9"/>
          <p:cNvCxnSpPr/>
          <p:nvPr/>
        </p:nvCxnSpPr>
        <p:spPr>
          <a:xfrm>
            <a:off x="0" y="4953000"/>
            <a:ext cx="4800600"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76800" y="152400"/>
            <a:ext cx="0" cy="713232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52400" y="57150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52400" y="59436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52400" y="61722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52400" y="64008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52400" y="66294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2400" y="6858000"/>
            <a:ext cx="4419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4337" name="Picture 1" descr="zzgilgamesh"/>
          <p:cNvPicPr>
            <a:picLocks noChangeAspect="1" noChangeArrowheads="1"/>
          </p:cNvPicPr>
          <p:nvPr/>
        </p:nvPicPr>
        <p:blipFill>
          <a:blip r:embed="rId2" cstate="print"/>
          <a:srcRect/>
          <a:stretch>
            <a:fillRect/>
          </a:stretch>
        </p:blipFill>
        <p:spPr bwMode="auto">
          <a:xfrm>
            <a:off x="3657600" y="6400800"/>
            <a:ext cx="1124636" cy="9144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105400" y="0"/>
            <a:ext cx="4114800" cy="1446550"/>
          </a:xfrm>
          <a:prstGeom prst="rect">
            <a:avLst/>
          </a:prstGeom>
        </p:spPr>
        <p:txBody>
          <a:bodyPr wrap="square">
            <a:spAutoFit/>
          </a:bodyPr>
          <a:lstStyle/>
          <a:p>
            <a:pPr lvl="0" indent="228600" defTabSz="914400" eaLnBrk="0" fontAlgn="base" hangingPunct="0">
              <a:spcBef>
                <a:spcPct val="0"/>
              </a:spcBef>
              <a:spcAft>
                <a:spcPct val="0"/>
              </a:spcAft>
            </a:pPr>
            <a:endParaRPr kumimoji="0" lang="en-US" sz="1100" b="0" i="0" u="none" strike="noStrike" cap="none" normalizeH="0" baseline="0" dirty="0" smtClean="0">
              <a:ln>
                <a:noFill/>
              </a:ln>
              <a:solidFill>
                <a:schemeClr val="tx1"/>
              </a:solidFill>
              <a:effectLst/>
              <a:latin typeface="Georgia" pitchFamily="18" charset="0"/>
            </a:endParaRPr>
          </a:p>
          <a:p>
            <a:pPr lvl="0" indent="228600" defTabSz="914400" eaLnBrk="0" fontAlgn="base" hangingPunct="0">
              <a:spcBef>
                <a:spcPct val="0"/>
              </a:spcBef>
              <a:spcAft>
                <a:spcPct val="0"/>
              </a:spcAf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Hammurabi Code is the earliest form of law that we are able to read and study because, in 1901, a French expedition to Mesopotamia uncovered a copy of the Babylonian king’s laws.   The stone pillar where Hammurabi had his laws engraved is on display at the Louvre, a museum in Paris, France.</a:t>
            </a:r>
          </a:p>
          <a:p>
            <a:pPr lvl="0" indent="228600" defTabSz="914400" eaLnBrk="0" fontAlgn="base" hangingPunct="0">
              <a:spcBef>
                <a:spcPct val="0"/>
              </a:spcBef>
              <a:spcAft>
                <a:spcPct val="0"/>
              </a:spcAf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a:r>
            <a:b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br>
            <a:endParaRPr kumimoji="0" lang="en-US" sz="1100" b="0" i="0" u="none" strike="noStrike" cap="none" normalizeH="0" baseline="0" dirty="0" smtClean="0">
              <a:ln>
                <a:noFill/>
              </a:ln>
              <a:solidFill>
                <a:schemeClr val="tx1"/>
              </a:solidFill>
              <a:effectLst/>
              <a:latin typeface="Georgia" pitchFamily="18" charset="0"/>
            </a:endParaRPr>
          </a:p>
        </p:txBody>
      </p:sp>
      <p:cxnSp>
        <p:nvCxnSpPr>
          <p:cNvPr id="6" name="Straight Connector 5"/>
          <p:cNvCxnSpPr/>
          <p:nvPr/>
        </p:nvCxnSpPr>
        <p:spPr>
          <a:xfrm>
            <a:off x="4800600" y="152400"/>
            <a:ext cx="0" cy="713232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6385" name="Rectangle 1"/>
          <p:cNvSpPr>
            <a:spLocks noChangeArrowheads="1"/>
          </p:cNvSpPr>
          <p:nvPr/>
        </p:nvSpPr>
        <p:spPr bwMode="auto">
          <a:xfrm>
            <a:off x="4876800" y="1399431"/>
            <a:ext cx="4724400" cy="50013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startAt="8"/>
              <a:tabLst>
                <a:tab pos="2971800" algn="ctr"/>
                <a:tab pos="5943600" algn="r"/>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Why did Hammurabi have his laws engraved in stone </a:t>
            </a:r>
            <a:b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b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and placed in a public place?</a:t>
            </a:r>
          </a:p>
          <a:p>
            <a:pPr marL="228600" marR="0" lvl="0" indent="-228600" algn="l" defTabSz="914400" rtl="0" eaLnBrk="1" fontAlgn="base" latinLnBrk="0" hangingPunct="1">
              <a:lnSpc>
                <a:spcPct val="100000"/>
              </a:lnSpc>
              <a:spcBef>
                <a:spcPct val="0"/>
              </a:spcBef>
              <a:spcAft>
                <a:spcPct val="0"/>
              </a:spcAft>
              <a:buClrTx/>
              <a:buSzTx/>
              <a:buFontTx/>
              <a:buAutoNum type="arabicPeriod" startAt="8"/>
              <a:tabLst>
                <a:tab pos="2971800" algn="ctr"/>
                <a:tab pos="5943600" algn="r"/>
              </a:tabLst>
            </a:pPr>
            <a:endParaRPr lang="en-US" sz="1100" dirty="0">
              <a:latin typeface="Georgia" pitchFamily="18" charset="0"/>
              <a:cs typeface="Times New Roman" pitchFamily="18"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startAt="8"/>
              <a:tabLst>
                <a:tab pos="2971800" algn="ctr"/>
                <a:tab pos="5943600" algn="r"/>
              </a:tabLst>
            </a:pPr>
            <a:endParaRPr kumimoji="0" lang="en-US" sz="1100" b="0" i="0" u="none" strike="noStrike" cap="none" normalizeH="0" baseline="0" dirty="0" smtClean="0">
              <a:ln>
                <a:noFill/>
              </a:ln>
              <a:solidFill>
                <a:schemeClr val="tx1"/>
              </a:solidFill>
              <a:effectLst/>
              <a:latin typeface="Georgia" pitchFamily="18" charset="0"/>
              <a:cs typeface="Times New Roman" pitchFamily="18"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startAt="8"/>
              <a:tabLst>
                <a:tab pos="2971800" algn="ctr"/>
                <a:tab pos="5943600" algn="r"/>
              </a:tabLst>
            </a:pPr>
            <a:endParaRPr lang="en-US" sz="1100" dirty="0">
              <a:latin typeface="Georgia" pitchFamily="18" charset="0"/>
              <a:cs typeface="Times New Roman" pitchFamily="18" charset="0"/>
            </a:endParaRPr>
          </a:p>
          <a:p>
            <a:pPr marL="228600" marR="0" lvl="0" indent="-228600" algn="l" defTabSz="914400" rtl="0" eaLnBrk="1" fontAlgn="base" latinLnBrk="0" hangingPunct="1">
              <a:lnSpc>
                <a:spcPct val="100000"/>
              </a:lnSpc>
              <a:spcBef>
                <a:spcPct val="0"/>
              </a:spcBef>
              <a:spcAft>
                <a:spcPct val="0"/>
              </a:spcAft>
              <a:buClrTx/>
              <a:buSzTx/>
              <a:tabLst>
                <a:tab pos="2971800" algn="ctr"/>
                <a:tab pos="5943600" algn="r"/>
              </a:tabLst>
            </a:pPr>
            <a:endParaRPr kumimoji="0" lang="en-US" sz="900" b="0" i="0" u="none" strike="noStrike" cap="none" normalizeH="0" baseline="0" dirty="0" smtClean="0">
              <a:ln>
                <a:noFill/>
              </a:ln>
              <a:solidFill>
                <a:schemeClr val="tx1"/>
              </a:solidFill>
              <a:effectLst/>
              <a:latin typeface="Arial" pitchFamily="34" charset="0"/>
            </a:endParaRPr>
          </a:p>
          <a:p>
            <a:pPr marL="228600" marR="0" lvl="0" indent="-228600" algn="l" defTabSz="914400" rtl="0" eaLnBrk="1" fontAlgn="base" latinLnBrk="0" hangingPunct="1">
              <a:lnSpc>
                <a:spcPct val="100000"/>
              </a:lnSpc>
              <a:spcBef>
                <a:spcPct val="0"/>
              </a:spcBef>
              <a:spcAft>
                <a:spcPct val="0"/>
              </a:spcAft>
              <a:buClrTx/>
              <a:buSzTx/>
              <a:tabLst>
                <a:tab pos="2971800" algn="ctr"/>
                <a:tab pos="5943600" algn="r"/>
              </a:tabLst>
            </a:pPr>
            <a:endParaRPr lang="en-US" sz="900" dirty="0">
              <a:latin typeface="Arial" pitchFamily="34" charset="0"/>
            </a:endParaRPr>
          </a:p>
          <a:p>
            <a:pPr marL="228600" marR="0" lvl="0" indent="-228600" algn="l" defTabSz="914400" rtl="0" eaLnBrk="1" fontAlgn="base" latinLnBrk="0" hangingPunct="1">
              <a:lnSpc>
                <a:spcPct val="100000"/>
              </a:lnSpc>
              <a:spcBef>
                <a:spcPct val="0"/>
              </a:spcBef>
              <a:spcAft>
                <a:spcPct val="0"/>
              </a:spcAft>
              <a:buClrTx/>
              <a:buSzTx/>
              <a:tabLst>
                <a:tab pos="2971800" algn="ctr"/>
                <a:tab pos="5943600" algn="r"/>
              </a:tabLst>
            </a:pPr>
            <a:endParaRPr kumimoji="0" lang="en-US" sz="900" b="0" i="0" u="none" strike="noStrike" cap="none" normalizeH="0" baseline="0" dirty="0" smtClean="0">
              <a:ln>
                <a:noFill/>
              </a:ln>
              <a:solidFill>
                <a:schemeClr val="tx1"/>
              </a:solidFill>
              <a:effectLst/>
              <a:latin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9"/>
              <a:tabLst>
                <a:tab pos="2971800" algn="ctr"/>
                <a:tab pos="5943600" algn="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Imagine that Hammurabi live in modern society.  Where might he post his laws so that everyone would see them?</a:t>
            </a:r>
          </a:p>
          <a:p>
            <a:pPr marL="228600" marR="0" lvl="0" indent="-228600" algn="l" defTabSz="914400" rtl="0" eaLnBrk="0" fontAlgn="base" latinLnBrk="0" hangingPunct="0">
              <a:lnSpc>
                <a:spcPct val="100000"/>
              </a:lnSpc>
              <a:spcBef>
                <a:spcPct val="0"/>
              </a:spcBef>
              <a:spcAft>
                <a:spcPct val="0"/>
              </a:spcAft>
              <a:buClrTx/>
              <a:buSzTx/>
              <a:buFontTx/>
              <a:buAutoNum type="arabicPeriod" startAt="9"/>
              <a:tabLst>
                <a:tab pos="2971800" algn="ctr"/>
                <a:tab pos="5943600" algn="r"/>
              </a:tabLst>
            </a:pPr>
            <a:endParaRPr lang="en-US" sz="1200" dirty="0">
              <a:latin typeface="Times New Roman"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9"/>
              <a:tabLst>
                <a:tab pos="2971800" algn="ctr"/>
                <a:tab pos="5943600" algn="r"/>
              </a:tabLst>
            </a:pP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9"/>
              <a:tabLst>
                <a:tab pos="2971800" algn="ctr"/>
                <a:tab pos="5943600" algn="r"/>
              </a:tabLst>
            </a:pPr>
            <a:endParaRPr lang="en-US" sz="1200" dirty="0">
              <a:latin typeface="Times New Roman"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9"/>
              <a:tabLst>
                <a:tab pos="2971800" algn="ctr"/>
                <a:tab pos="5943600" algn="r"/>
              </a:tabLst>
            </a:pP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10"/>
              <a:tabLst>
                <a:tab pos="2971800" algn="ctr"/>
                <a:tab pos="5943600" algn="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Was Hammurabi’s Code fair?  Defend your answer using facts from the article. </a:t>
            </a:r>
          </a:p>
          <a:p>
            <a:pPr marL="228600" marR="0" lvl="0" indent="-228600" algn="l" defTabSz="914400" rtl="0" eaLnBrk="0" fontAlgn="base" latinLnBrk="0" hangingPunct="0">
              <a:lnSpc>
                <a:spcPct val="100000"/>
              </a:lnSpc>
              <a:spcBef>
                <a:spcPct val="0"/>
              </a:spcBef>
              <a:spcAft>
                <a:spcPct val="0"/>
              </a:spcAft>
              <a:buClrTx/>
              <a:buSzTx/>
              <a:buFontTx/>
              <a:buAutoNum type="arabicPeriod" startAt="10"/>
              <a:tabLst>
                <a:tab pos="2971800" algn="ctr"/>
                <a:tab pos="5943600" algn="r"/>
              </a:tabLst>
            </a:pPr>
            <a:endParaRPr lang="en-US" sz="1200" dirty="0">
              <a:latin typeface="Times New Roman"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10"/>
              <a:tabLst>
                <a:tab pos="2971800" algn="ctr"/>
                <a:tab pos="5943600" algn="r"/>
              </a:tabLst>
            </a:pP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10"/>
              <a:tabLst>
                <a:tab pos="2971800" algn="ctr"/>
                <a:tab pos="5943600" algn="r"/>
              </a:tabLst>
            </a:pPr>
            <a:endParaRPr lang="en-US" sz="1200" dirty="0">
              <a:latin typeface="Times New Roman"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10"/>
              <a:tabLst>
                <a:tab pos="2971800" algn="ctr"/>
                <a:tab pos="5943600" algn="r"/>
              </a:tabLst>
            </a:pP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10"/>
              <a:tabLst>
                <a:tab pos="2971800" algn="ctr"/>
                <a:tab pos="5943600" algn="r"/>
              </a:tabLst>
            </a:pPr>
            <a:endParaRPr lang="en-US" sz="1200" dirty="0">
              <a:latin typeface="Times New Roman"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10"/>
              <a:tabLst>
                <a:tab pos="2971800" algn="ctr"/>
                <a:tab pos="5943600" algn="r"/>
              </a:tabLst>
            </a:pP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10"/>
              <a:tabLst>
                <a:tab pos="2971800" algn="ctr"/>
                <a:tab pos="5943600" algn="r"/>
              </a:tabLst>
            </a:pPr>
            <a:endParaRPr lang="en-US" sz="1200" dirty="0">
              <a:latin typeface="Times New Roman"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10"/>
              <a:tabLst>
                <a:tab pos="2971800" algn="ctr"/>
                <a:tab pos="5943600" algn="r"/>
              </a:tabLst>
            </a:pPr>
            <a:endParaRPr kumimoji="0" lang="en-US"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10"/>
              <a:tabLst>
                <a:tab pos="2971800" algn="ctr"/>
                <a:tab pos="5943600" algn="r"/>
              </a:tabLst>
            </a:pPr>
            <a:endParaRPr lang="en-US" sz="1200" dirty="0">
              <a:latin typeface="Times New Roman"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tabLst>
                <a:tab pos="2971800" algn="ctr"/>
                <a:tab pos="5943600" algn="r"/>
              </a:tabLst>
            </a:pPr>
            <a:endParaRPr kumimoji="0" lang="en-US"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11. Why do we know more about Hammurabi’s Code than other early forms of law?</a:t>
            </a:r>
            <a:endParaRPr kumimoji="0" lang="en-US" sz="1800" b="0" i="0" u="none" strike="noStrike" cap="none" normalizeH="0" baseline="0" dirty="0" smtClean="0">
              <a:ln>
                <a:noFill/>
              </a:ln>
              <a:solidFill>
                <a:schemeClr val="tx1"/>
              </a:solidFill>
              <a:effectLst/>
              <a:latin typeface="Arial" pitchFamily="34" charset="0"/>
            </a:endParaRPr>
          </a:p>
        </p:txBody>
      </p:sp>
      <p:cxnSp>
        <p:nvCxnSpPr>
          <p:cNvPr id="11" name="Straight Connector 10"/>
          <p:cNvCxnSpPr/>
          <p:nvPr/>
        </p:nvCxnSpPr>
        <p:spPr>
          <a:xfrm>
            <a:off x="4876800" y="1371600"/>
            <a:ext cx="4800600" cy="0"/>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029200" y="44196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29200" y="46482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029200" y="48768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29200" y="51054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29200" y="53340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029200" y="55626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29200" y="19812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029200" y="22098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029200" y="24384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029200" y="2667000"/>
            <a:ext cx="4419600" cy="0"/>
          </a:xfrm>
          <a:prstGeom prst="line">
            <a:avLst/>
          </a:prstGeom>
        </p:spPr>
        <p:style>
          <a:lnRef idx="1">
            <a:schemeClr val="accent1"/>
          </a:lnRef>
          <a:fillRef idx="0">
            <a:schemeClr val="accent1"/>
          </a:fillRef>
          <a:effectRef idx="0">
            <a:schemeClr val="accent1"/>
          </a:effectRef>
          <a:fontRef idx="minor">
            <a:schemeClr val="tx1"/>
          </a:fontRef>
        </p:style>
      </p:cxnSp>
      <p:pic>
        <p:nvPicPr>
          <p:cNvPr id="4" name="Picture 5" descr="603hammurabi"/>
          <p:cNvPicPr>
            <a:picLocks noChangeAspect="1" noChangeArrowheads="1"/>
          </p:cNvPicPr>
          <p:nvPr/>
        </p:nvPicPr>
        <p:blipFill>
          <a:blip r:embed="rId2" cstate="print"/>
          <a:srcRect/>
          <a:stretch>
            <a:fillRect/>
          </a:stretch>
        </p:blipFill>
        <p:spPr bwMode="auto">
          <a:xfrm>
            <a:off x="4399537" y="228600"/>
            <a:ext cx="705863" cy="1920240"/>
          </a:xfrm>
          <a:prstGeom prst="rect">
            <a:avLst/>
          </a:prstGeom>
          <a:noFill/>
        </p:spPr>
      </p:pic>
      <p:cxnSp>
        <p:nvCxnSpPr>
          <p:cNvPr id="22" name="Straight Connector 21"/>
          <p:cNvCxnSpPr/>
          <p:nvPr/>
        </p:nvCxnSpPr>
        <p:spPr>
          <a:xfrm>
            <a:off x="5029200" y="32004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029200" y="34290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5029200" y="36576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029200" y="64770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029200" y="6705600"/>
            <a:ext cx="441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029200" y="6934200"/>
            <a:ext cx="4419600" cy="0"/>
          </a:xfrm>
          <a:prstGeom prst="line">
            <a:avLst/>
          </a:prstGeom>
        </p:spPr>
        <p:style>
          <a:lnRef idx="1">
            <a:schemeClr val="accent1"/>
          </a:lnRef>
          <a:fillRef idx="0">
            <a:schemeClr val="accent1"/>
          </a:fillRef>
          <a:effectRef idx="0">
            <a:schemeClr val="accent1"/>
          </a:effectRef>
          <a:fontRef idx="minor">
            <a:schemeClr val="tx1"/>
          </a:fontRef>
        </p:style>
      </p:cxnSp>
      <p:sp>
        <p:nvSpPr>
          <p:cNvPr id="28" name="Rectangle 6"/>
          <p:cNvSpPr>
            <a:spLocks noChangeArrowheads="1"/>
          </p:cNvSpPr>
          <p:nvPr/>
        </p:nvSpPr>
        <p:spPr bwMode="auto">
          <a:xfrm>
            <a:off x="-762000" y="-381000"/>
            <a:ext cx="5638800" cy="3015920"/>
          </a:xfrm>
          <a:prstGeom prst="rect">
            <a:avLst/>
          </a:prstGeom>
          <a:noFill/>
          <a:ln w="9525">
            <a:noFill/>
            <a:miter lim="800000"/>
            <a:headEnd/>
            <a:tailEnd/>
          </a:ln>
          <a:effectLst/>
        </p:spPr>
        <p:txBody>
          <a:bodyPr vert="horz" wrap="square" lIns="914112" tIns="457056" rIns="457056" bIns="457056"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Hammurabi’s Code</a:t>
            </a:r>
            <a:endParaRPr kumimoji="0" lang="en-US" sz="5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5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r>
            <a:br>
              <a:rPr kumimoji="0" lang="en-US" sz="5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br>
            <a:r>
              <a:rPr kumimoji="0" lang="en-US" sz="5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t>
            </a: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Hammurabi was a Mesopotamian king who recorded a system  of laws called the Code of Hammurabi. He ordered 282 laws engraved in stone and placed in a public location for everyone to see.  Hammurabi's Code prescribed specific punishments for citizens who broke the law.  One law said, "If a man put out the eye of another man, his eye shall be put out." Later historians summarized the Hammurabi's Code with the phrase, "An eye for an eye, a tooth for a tooth.” This means that whoever commits an injury should be punished in the same manner as that injury.</a:t>
            </a:r>
            <a:endParaRPr kumimoji="0" lang="en-US" sz="9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29" name="Rectangle 7"/>
          <p:cNvSpPr>
            <a:spLocks noChangeArrowheads="1"/>
          </p:cNvSpPr>
          <p:nvPr/>
        </p:nvSpPr>
        <p:spPr bwMode="auto">
          <a:xfrm>
            <a:off x="0" y="1905000"/>
            <a:ext cx="472440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Hammurabi’s code included what we today call both criminal            and civil law.  Criminal law consists of rules that define conduct.  One law said, “if a son strikes his father, his hands shall be hewn off.”  Civil law settles disputes among individuals.  Hammurabi’s Code states, “if a man builds a house badly, and it falls and kills the owner, the builder is to be killed.  If the owner’s son was killed, then the builder’s son is to be killed.”</a:t>
            </a:r>
            <a:endParaRPr kumimoji="0" lang="en-US" sz="9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One exception existed to the principle of “an eye for an eye.”  It demonstrated that Hammurabi believed the gods had power over people and events.  An accused person could jump into the Euphrates River.  “If he sinks in the river,  his accuser shall take possession of his house. But if the river proves that the accused is not guilty, and he escapes unhurt, then he who had brought the accusation shall be put to death, while he who leaped into the river shall take possession of the house that had belonged to his accuser.”  We can surmise from this law that not many people at that time were able to swim.</a:t>
            </a:r>
            <a:endParaRPr kumimoji="0" lang="en-US" sz="9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Hammurabi reigned from 1795 to 1750BC in the city-state of Babylon.  Sumer was once the most populated part of Mesopotamia, but after about a millennium, Sumer’s soil was no longer able to support crops. New kingdoms formed as the population shifted upriver.  One of the richest and most powerful was Babylon.  Babylon became famous for its spectacular entertainment.  People still refer to a rich city with many luxuries as “a Babylon.”</a:t>
            </a:r>
            <a:endParaRPr kumimoji="0" lang="en-US" sz="9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Hammurabi’s Code helps us understand what life was like in ancient Babylon.  Equal punishment existed only when the two sides were of equal rank but the penalty for injuring a woman or a slave would be less. One law said, “if a man strikes a free-born woman so that she loses her unborn child, he shall pay ten shekels for her loss.”  Another says, “if a man has caught either a male or female runaway slave in the open field and has brought him back to his owner, the owner of the slave shall give him two shekels of silver.”</a:t>
            </a: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52400" y="76200"/>
            <a:ext cx="5105400" cy="555536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The Assyrians</a:t>
            </a:r>
            <a:endParaRPr kumimoji="0" lang="en-US" sz="5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5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r>
            <a:br>
              <a:rPr kumimoji="0" lang="en-US" sz="5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br>
            <a:endParaRPr kumimoji="0" lang="en-US" sz="500" b="0" i="0" u="none" strike="noStrike" cap="none" normalizeH="0" baseline="0" dirty="0" smtClean="0">
              <a:ln>
                <a:noFill/>
              </a:ln>
              <a:solidFill>
                <a:schemeClr val="tx1"/>
              </a:solidFill>
              <a:effectLst/>
              <a:latin typeface="Arial" pitchFamily="34"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The Assyrians were a fierce warrior kingdom who lived upstream on the Tigris River from the Babylonians. Assyrian armies conquered Babylon in 911BC. Over the next three centuries, the Assyrians built the largest and powerful empire the world had known at that time. By the seventh century BC, Assyrian armies seized lands stretching from Egypt in the west, across Mesopotamia to Persia in the east. The Assyrians ruled over their empire with great cruelty, forcing cities to pay tribute. Tribute is payment for protection. The tribute from throughout the region made Assyrian warriors rich. The wealth also allowed the Assyrians to invest in military technology that made their armies even more fearsome.</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Iron swords, lances and armor strengthened the Assyrian army. Iron weapons are stronger than the bronze weapons used by other civilizations of that era. The Assyrians also used iron to create powerful battering rams. In its most simple form, a battering ram is a large, heavy log carried by several men and propelled with enough force to break down city walls. The Assyrians added wheels and canopies to their battering rams. A canopy is a small roof that protected Assyrian soldiers from rocks and spears thrown by defensive forces standing atop city walls.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The Assyrians invented spoke wheels, which made their chariots lighter, faster, and better prepared to outrun soldiers and other chariots. Assyrian archers would shoot arrows from the chariot and escape before opponents had the opportunity to counter-attack. Arrows from their deadly crossbows could penetrate the armor of rival soldiers. About 1000BC, the Assyrians introduced the first cavalry. A cavalry is an army that fights on horseback. The saddle had not yet been invented, so the Assyrian cavalry fought on the bare backs of the horses.</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The Assyrian cavalry was also better outfitted for war; soldiers were outfitted with chain mail and leather boots. Chain mail is a type of armor consisting of small metal rings linked together in a pattern that forms a mesh. While other armies fought in sandals, leather boots protected Assyrian soldiers while they were around horses, and prepared the Assyrian army to fight in rough terrain and cold weather, rain and snow.</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7411" name="Rectangle 3"/>
          <p:cNvSpPr>
            <a:spLocks noChangeArrowheads="1"/>
          </p:cNvSpPr>
          <p:nvPr/>
        </p:nvSpPr>
        <p:spPr bwMode="auto">
          <a:xfrm>
            <a:off x="0" y="5334000"/>
            <a:ext cx="5257800" cy="17697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Soon after the death of the warrior king Assurbanipal in 627BC, widespread revolts toppled the Assyrian Empire. Babylon recaptured Mesopotamia under the rule of their warrior king, Nebuchadnezzar. Mesopotamia later fell to many outside cultures that included the Persians, the army of Alexander the Great, the Romans the Turks and the British. Mesopotamia is now part of the modern nation of Iraq, a country that is struggling to develop democratic government after the brutal dictatorship of Saddam Hussein ended in 2003.</a:t>
            </a:r>
            <a:endPar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2286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a:r>
            <a:br>
              <a:rPr kumimoji="0" lang="en-US" sz="1400"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br>
            <a:endParaRPr kumimoji="0" lang="en-US" sz="1800" b="0" i="0" u="none" strike="noStrike" cap="none" normalizeH="0" baseline="0" dirty="0" smtClean="0">
              <a:ln>
                <a:noFill/>
              </a:ln>
              <a:solidFill>
                <a:schemeClr val="tx1"/>
              </a:solidFill>
              <a:effectLst/>
              <a:latin typeface="Arial" pitchFamily="34" charset="0"/>
            </a:endParaRPr>
          </a:p>
        </p:txBody>
      </p:sp>
      <p:graphicFrame>
        <p:nvGraphicFramePr>
          <p:cNvPr id="7" name="Table 6"/>
          <p:cNvGraphicFramePr>
            <a:graphicFrameLocks noGrp="1"/>
          </p:cNvGraphicFramePr>
          <p:nvPr/>
        </p:nvGraphicFramePr>
        <p:xfrm>
          <a:off x="5486400" y="4648200"/>
          <a:ext cx="4114800" cy="797862"/>
        </p:xfrm>
        <a:graphic>
          <a:graphicData uri="http://schemas.openxmlformats.org/drawingml/2006/table">
            <a:tbl>
              <a:tblPr/>
              <a:tblGrid>
                <a:gridCol w="4114800"/>
              </a:tblGrid>
              <a:tr h="265954">
                <a:tc>
                  <a:txBody>
                    <a:bodyPr/>
                    <a:lstStyle/>
                    <a:p>
                      <a:pPr marL="0" marR="0">
                        <a:lnSpc>
                          <a:spcPct val="115000"/>
                        </a:lnSpc>
                        <a:spcBef>
                          <a:spcPts val="0"/>
                        </a:spcBef>
                        <a:spcAft>
                          <a:spcPts val="0"/>
                        </a:spcAft>
                      </a:pPr>
                      <a:endParaRPr lang="en-US" sz="1500" dirty="0">
                        <a:latin typeface="Georgia"/>
                        <a:ea typeface="Calibri"/>
                        <a:cs typeface="Times New Roman"/>
                      </a:endParaRPr>
                    </a:p>
                  </a:txBody>
                  <a:tcPr marL="67141" marR="67141" marT="0" marB="0">
                    <a:lnL>
                      <a:noFill/>
                    </a:lnL>
                    <a:lnR>
                      <a:noFill/>
                    </a:lnR>
                    <a:lnT>
                      <a:noFill/>
                    </a:lnT>
                    <a:lnB w="12700" cap="flat" cmpd="sng" algn="ctr">
                      <a:solidFill>
                        <a:srgbClr val="000000"/>
                      </a:solidFill>
                      <a:prstDash val="solid"/>
                      <a:round/>
                      <a:headEnd type="none" w="med" len="med"/>
                      <a:tailEnd type="none" w="med" len="med"/>
                    </a:lnB>
                  </a:tcPr>
                </a:tc>
              </a:tr>
              <a:tr h="265954">
                <a:tc>
                  <a:txBody>
                    <a:bodyPr/>
                    <a:lstStyle/>
                    <a:p>
                      <a:pPr marL="0" marR="0">
                        <a:lnSpc>
                          <a:spcPct val="115000"/>
                        </a:lnSpc>
                        <a:spcBef>
                          <a:spcPts val="0"/>
                        </a:spcBef>
                        <a:spcAft>
                          <a:spcPts val="0"/>
                        </a:spcAft>
                      </a:pPr>
                      <a:endParaRPr lang="en-US" sz="1500" dirty="0">
                        <a:latin typeface="Georgia"/>
                        <a:ea typeface="Calibri"/>
                        <a:cs typeface="Times New Roman"/>
                      </a:endParaRPr>
                    </a:p>
                  </a:txBody>
                  <a:tcPr marL="67141" marR="6714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954">
                <a:tc>
                  <a:txBody>
                    <a:bodyPr/>
                    <a:lstStyle/>
                    <a:p>
                      <a:pPr marL="0" marR="0">
                        <a:lnSpc>
                          <a:spcPct val="115000"/>
                        </a:lnSpc>
                        <a:spcBef>
                          <a:spcPts val="0"/>
                        </a:spcBef>
                        <a:spcAft>
                          <a:spcPts val="0"/>
                        </a:spcAft>
                      </a:pPr>
                      <a:endParaRPr lang="en-US" sz="1500" dirty="0">
                        <a:latin typeface="Georgia"/>
                        <a:ea typeface="Calibri"/>
                        <a:cs typeface="Times New Roman"/>
                      </a:endParaRPr>
                    </a:p>
                  </a:txBody>
                  <a:tcPr marL="67141" marR="6714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5562600" y="914400"/>
          <a:ext cx="3962400" cy="797862"/>
        </p:xfrm>
        <a:graphic>
          <a:graphicData uri="http://schemas.openxmlformats.org/drawingml/2006/table">
            <a:tbl>
              <a:tblPr/>
              <a:tblGrid>
                <a:gridCol w="3962400"/>
              </a:tblGrid>
              <a:tr h="265954">
                <a:tc>
                  <a:txBody>
                    <a:bodyPr/>
                    <a:lstStyle/>
                    <a:p>
                      <a:pPr marL="0" marR="0">
                        <a:lnSpc>
                          <a:spcPct val="115000"/>
                        </a:lnSpc>
                        <a:spcBef>
                          <a:spcPts val="0"/>
                        </a:spcBef>
                        <a:spcAft>
                          <a:spcPts val="0"/>
                        </a:spcAft>
                      </a:pPr>
                      <a:endParaRPr lang="en-US" sz="1500" dirty="0">
                        <a:latin typeface="Georgia"/>
                        <a:ea typeface="Calibri"/>
                        <a:cs typeface="Times New Roman"/>
                      </a:endParaRPr>
                    </a:p>
                  </a:txBody>
                  <a:tcPr marL="67141" marR="67141" marT="0" marB="0">
                    <a:lnL>
                      <a:noFill/>
                    </a:lnL>
                    <a:lnR>
                      <a:noFill/>
                    </a:lnR>
                    <a:lnT>
                      <a:noFill/>
                    </a:lnT>
                    <a:lnB w="12700" cap="flat" cmpd="sng" algn="ctr">
                      <a:solidFill>
                        <a:srgbClr val="000000"/>
                      </a:solidFill>
                      <a:prstDash val="solid"/>
                      <a:round/>
                      <a:headEnd type="none" w="med" len="med"/>
                      <a:tailEnd type="none" w="med" len="med"/>
                    </a:lnB>
                  </a:tcPr>
                </a:tc>
              </a:tr>
              <a:tr h="265954">
                <a:tc>
                  <a:txBody>
                    <a:bodyPr/>
                    <a:lstStyle/>
                    <a:p>
                      <a:pPr marL="0" marR="0">
                        <a:lnSpc>
                          <a:spcPct val="115000"/>
                        </a:lnSpc>
                        <a:spcBef>
                          <a:spcPts val="0"/>
                        </a:spcBef>
                        <a:spcAft>
                          <a:spcPts val="0"/>
                        </a:spcAft>
                      </a:pPr>
                      <a:endParaRPr lang="en-US" sz="1500" dirty="0">
                        <a:latin typeface="Georgia"/>
                        <a:ea typeface="Calibri"/>
                        <a:cs typeface="Times New Roman"/>
                      </a:endParaRPr>
                    </a:p>
                  </a:txBody>
                  <a:tcPr marL="67141" marR="6714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954">
                <a:tc>
                  <a:txBody>
                    <a:bodyPr/>
                    <a:lstStyle/>
                    <a:p>
                      <a:pPr marL="0" marR="0">
                        <a:lnSpc>
                          <a:spcPct val="115000"/>
                        </a:lnSpc>
                        <a:spcBef>
                          <a:spcPts val="0"/>
                        </a:spcBef>
                        <a:spcAft>
                          <a:spcPts val="0"/>
                        </a:spcAft>
                      </a:pPr>
                      <a:endParaRPr lang="en-US" sz="1500" dirty="0">
                        <a:latin typeface="Georgia"/>
                        <a:ea typeface="Calibri"/>
                        <a:cs typeface="Times New Roman"/>
                      </a:endParaRPr>
                    </a:p>
                  </a:txBody>
                  <a:tcPr marL="67141" marR="6714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412" name="Rectangle 4"/>
          <p:cNvSpPr>
            <a:spLocks noChangeArrowheads="1"/>
          </p:cNvSpPr>
          <p:nvPr/>
        </p:nvSpPr>
        <p:spPr bwMode="auto">
          <a:xfrm>
            <a:off x="5562600" y="341785"/>
            <a:ext cx="3810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12. Explain how iron weapons made the Assyrian more powerful than rival armies of their time.</a:t>
            </a:r>
            <a:r>
              <a:rPr kumimoji="0" lang="en-US" sz="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100" b="0" i="0" u="none" strike="noStrike" cap="none" normalizeH="0" baseline="0" dirty="0" smtClean="0">
              <a:ln>
                <a:noFill/>
              </a:ln>
              <a:solidFill>
                <a:schemeClr val="tx1"/>
              </a:solidFill>
              <a:effectLst/>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lang="en-US" sz="100" dirty="0">
              <a:latin typeface="Georgia"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971800" algn="ctr"/>
                <a:tab pos="5943600" algn="r"/>
              </a:tabLst>
            </a:pPr>
            <a:endParaRPr kumimoji="0" lang="en-US" sz="900" b="0" i="0" u="none" strike="noStrike" cap="none" normalizeH="0" baseline="0" dirty="0" smtClean="0">
              <a:ln>
                <a:noFill/>
              </a:ln>
              <a:solidFill>
                <a:schemeClr val="tx1"/>
              </a:solidFill>
              <a:effectLst/>
              <a:latin typeface="Arial" pitchFamily="34"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13"/>
              <a:tabLst>
                <a:tab pos="2971800" algn="ctr"/>
                <a:tab pos="5943600" algn="r"/>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Why were Assyrian chariots faster than the chariots of rival nations?</a:t>
            </a:r>
          </a:p>
          <a:p>
            <a:pPr marL="228600" marR="0" lvl="0" indent="-228600" algn="l" defTabSz="914400" rtl="0" eaLnBrk="0" fontAlgn="base" latinLnBrk="0" hangingPunct="0">
              <a:lnSpc>
                <a:spcPct val="100000"/>
              </a:lnSpc>
              <a:spcBef>
                <a:spcPct val="0"/>
              </a:spcBef>
              <a:spcAft>
                <a:spcPct val="0"/>
              </a:spcAft>
              <a:buClrTx/>
              <a:buSzTx/>
              <a:buFontTx/>
              <a:buAutoNum type="arabicPeriod" startAt="13"/>
              <a:tabLst>
                <a:tab pos="2971800" algn="ctr"/>
                <a:tab pos="5943600" algn="r"/>
              </a:tabLst>
            </a:pPr>
            <a:endParaRPr lang="en-US" sz="1100" dirty="0">
              <a:latin typeface="Georgia"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13"/>
              <a:tabLst>
                <a:tab pos="2971800" algn="ctr"/>
                <a:tab pos="5943600" algn="r"/>
              </a:tabLst>
            </a:pPr>
            <a:endParaRPr kumimoji="0" lang="en-US" sz="1100" b="0" i="0" u="none" strike="noStrike" cap="none" normalizeH="0" baseline="0" dirty="0" smtClean="0">
              <a:ln>
                <a:noFill/>
              </a:ln>
              <a:solidFill>
                <a:schemeClr val="tx1"/>
              </a:solidFill>
              <a:effectLst/>
              <a:latin typeface="Georgia"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13"/>
              <a:tabLst>
                <a:tab pos="2971800" algn="ctr"/>
                <a:tab pos="5943600" algn="r"/>
              </a:tabLst>
            </a:pPr>
            <a:endParaRPr lang="en-US" sz="1100" dirty="0">
              <a:latin typeface="Georgia"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13"/>
              <a:tabLst>
                <a:tab pos="2971800" algn="ctr"/>
                <a:tab pos="5943600" algn="r"/>
              </a:tabLst>
            </a:pPr>
            <a:endParaRPr kumimoji="0" lang="en-US" sz="1100" b="0" i="0" u="none" strike="noStrike" cap="none" normalizeH="0" baseline="0" dirty="0" smtClean="0">
              <a:ln>
                <a:noFill/>
              </a:ln>
              <a:solidFill>
                <a:schemeClr val="tx1"/>
              </a:solidFill>
              <a:effectLst/>
              <a:latin typeface="Georgia"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13"/>
              <a:tabLst>
                <a:tab pos="2971800" algn="ctr"/>
                <a:tab pos="5943600" algn="r"/>
              </a:tabLst>
            </a:pPr>
            <a:endParaRPr lang="en-US" sz="1100" dirty="0">
              <a:latin typeface="Georgia"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13"/>
              <a:tabLst>
                <a:tab pos="2971800" algn="ctr"/>
                <a:tab pos="5943600" algn="r"/>
              </a:tabLst>
            </a:pPr>
            <a:endParaRPr kumimoji="0" lang="en-US" sz="1100" b="0" i="0" u="none" strike="noStrike" cap="none" normalizeH="0" baseline="0" dirty="0" smtClean="0">
              <a:ln>
                <a:noFill/>
              </a:ln>
              <a:solidFill>
                <a:schemeClr val="tx1"/>
              </a:solidFill>
              <a:effectLst/>
              <a:latin typeface="Georgia"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13"/>
              <a:tabLst>
                <a:tab pos="2971800" algn="ctr"/>
                <a:tab pos="5943600" algn="r"/>
              </a:tabLst>
            </a:pPr>
            <a:endParaRPr lang="en-US" sz="1100" dirty="0">
              <a:latin typeface="Georgia"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13"/>
              <a:tabLst>
                <a:tab pos="2971800" algn="ctr"/>
                <a:tab pos="5943600" algn="r"/>
              </a:tabLst>
            </a:pPr>
            <a:endParaRPr kumimoji="0" lang="en-US" sz="1100" b="0" i="0" u="none" strike="noStrike" cap="none" normalizeH="0" baseline="0" dirty="0" smtClean="0">
              <a:ln>
                <a:noFill/>
              </a:ln>
              <a:solidFill>
                <a:schemeClr val="tx1"/>
              </a:solidFill>
              <a:effectLst/>
              <a:latin typeface="Georgia"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13"/>
              <a:tabLst>
                <a:tab pos="2971800" algn="ctr"/>
                <a:tab pos="5943600" algn="r"/>
              </a:tabLst>
            </a:pPr>
            <a:endParaRPr lang="en-US" sz="1100" dirty="0">
              <a:latin typeface="Georgia"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startAt="13"/>
              <a:tabLst>
                <a:tab pos="2971800" algn="ctr"/>
                <a:tab pos="5943600" algn="r"/>
              </a:tabLst>
            </a:pPr>
            <a:endParaRPr kumimoji="0" lang="en-US" sz="1100" b="0" i="0" u="none" strike="noStrike" cap="none" normalizeH="0" baseline="0" dirty="0" smtClean="0">
              <a:ln>
                <a:noFill/>
              </a:ln>
              <a:solidFill>
                <a:schemeClr val="tx1"/>
              </a:solidFill>
              <a:effectLst/>
              <a:latin typeface="Georgia" pitchFamily="18" charset="0"/>
              <a:cs typeface="Times New Roman" pitchFamily="18" charset="0"/>
            </a:endParaRPr>
          </a:p>
          <a:p>
            <a:pPr marL="228600" marR="0" lvl="0" indent="-228600" algn="l" defTabSz="914400" rtl="0" eaLnBrk="0" fontAlgn="base" latinLnBrk="0" hangingPunct="0">
              <a:lnSpc>
                <a:spcPct val="100000"/>
              </a:lnSpc>
              <a:spcBef>
                <a:spcPct val="0"/>
              </a:spcBef>
              <a:spcAft>
                <a:spcPct val="0"/>
              </a:spcAft>
              <a:buClrTx/>
              <a:buSzTx/>
              <a:tabLst>
                <a:tab pos="2971800" algn="ctr"/>
                <a:tab pos="5943600" algn="r"/>
              </a:tabLst>
            </a:pPr>
            <a:r>
              <a:rPr kumimoji="0" lang="en-US" sz="1100" b="0" i="0" u="none" strike="noStrike" cap="none" normalizeH="0" baseline="0" dirty="0" smtClean="0">
                <a:ln>
                  <a:noFill/>
                </a:ln>
                <a:solidFill>
                  <a:schemeClr val="tx1"/>
                </a:solidFill>
                <a:effectLst/>
                <a:latin typeface="Georgia" pitchFamily="18" charset="0"/>
                <a:ea typeface="Calibri" pitchFamily="34" charset="0"/>
                <a:cs typeface="Times New Roman" pitchFamily="18" charset="0"/>
              </a:rPr>
              <a:t>14.  What technological innovation helped the Assyrian army most?  Explain your reasoning. </a:t>
            </a:r>
            <a:endParaRPr kumimoji="0" lang="en-US" sz="1800" b="0" i="0" u="none" strike="noStrike" cap="none" normalizeH="0" baseline="0" dirty="0" smtClean="0">
              <a:ln>
                <a:noFill/>
              </a:ln>
              <a:solidFill>
                <a:schemeClr val="tx1"/>
              </a:solidFill>
              <a:effectLst/>
              <a:latin typeface="Arial" pitchFamily="34" charset="0"/>
            </a:endParaRPr>
          </a:p>
        </p:txBody>
      </p:sp>
      <p:cxnSp>
        <p:nvCxnSpPr>
          <p:cNvPr id="10" name="Straight Connector 9"/>
          <p:cNvCxnSpPr/>
          <p:nvPr/>
        </p:nvCxnSpPr>
        <p:spPr>
          <a:xfrm>
            <a:off x="5410200" y="152400"/>
            <a:ext cx="0" cy="7132320"/>
          </a:xfrm>
          <a:prstGeom prst="line">
            <a:avLst/>
          </a:prstGeom>
          <a:ln w="28575"/>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nvGraphicFramePr>
        <p:xfrm>
          <a:off x="5486400" y="2402538"/>
          <a:ext cx="4114800" cy="797862"/>
        </p:xfrm>
        <a:graphic>
          <a:graphicData uri="http://schemas.openxmlformats.org/drawingml/2006/table">
            <a:tbl>
              <a:tblPr/>
              <a:tblGrid>
                <a:gridCol w="4114800"/>
              </a:tblGrid>
              <a:tr h="265954">
                <a:tc>
                  <a:txBody>
                    <a:bodyPr/>
                    <a:lstStyle/>
                    <a:p>
                      <a:pPr marL="0" marR="0">
                        <a:lnSpc>
                          <a:spcPct val="115000"/>
                        </a:lnSpc>
                        <a:spcBef>
                          <a:spcPts val="0"/>
                        </a:spcBef>
                        <a:spcAft>
                          <a:spcPts val="0"/>
                        </a:spcAft>
                      </a:pPr>
                      <a:endParaRPr lang="en-US" sz="1500" dirty="0">
                        <a:latin typeface="Georgia"/>
                        <a:ea typeface="Calibri"/>
                        <a:cs typeface="Times New Roman"/>
                      </a:endParaRPr>
                    </a:p>
                  </a:txBody>
                  <a:tcPr marL="67141" marR="67141" marT="0" marB="0">
                    <a:lnL>
                      <a:noFill/>
                    </a:lnL>
                    <a:lnR>
                      <a:noFill/>
                    </a:lnR>
                    <a:lnT>
                      <a:noFill/>
                    </a:lnT>
                    <a:lnB w="12700" cap="flat" cmpd="sng" algn="ctr">
                      <a:solidFill>
                        <a:srgbClr val="000000"/>
                      </a:solidFill>
                      <a:prstDash val="solid"/>
                      <a:round/>
                      <a:headEnd type="none" w="med" len="med"/>
                      <a:tailEnd type="none" w="med" len="med"/>
                    </a:lnB>
                  </a:tcPr>
                </a:tc>
              </a:tr>
              <a:tr h="265954">
                <a:tc>
                  <a:txBody>
                    <a:bodyPr/>
                    <a:lstStyle/>
                    <a:p>
                      <a:pPr marL="0" marR="0">
                        <a:lnSpc>
                          <a:spcPct val="115000"/>
                        </a:lnSpc>
                        <a:spcBef>
                          <a:spcPts val="0"/>
                        </a:spcBef>
                        <a:spcAft>
                          <a:spcPts val="0"/>
                        </a:spcAft>
                      </a:pPr>
                      <a:endParaRPr lang="en-US" sz="1500" dirty="0">
                        <a:latin typeface="Georgia"/>
                        <a:ea typeface="Calibri"/>
                        <a:cs typeface="Times New Roman"/>
                      </a:endParaRPr>
                    </a:p>
                  </a:txBody>
                  <a:tcPr marL="67141" marR="6714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954">
                <a:tc>
                  <a:txBody>
                    <a:bodyPr/>
                    <a:lstStyle/>
                    <a:p>
                      <a:pPr marL="0" marR="0">
                        <a:lnSpc>
                          <a:spcPct val="115000"/>
                        </a:lnSpc>
                        <a:spcBef>
                          <a:spcPts val="0"/>
                        </a:spcBef>
                        <a:spcAft>
                          <a:spcPts val="0"/>
                        </a:spcAft>
                      </a:pPr>
                      <a:endParaRPr lang="en-US" sz="1500" dirty="0">
                        <a:latin typeface="Georgia"/>
                        <a:ea typeface="Calibri"/>
                        <a:cs typeface="Times New Roman"/>
                      </a:endParaRPr>
                    </a:p>
                  </a:txBody>
                  <a:tcPr marL="67141" marR="6714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1430</Words>
  <Application>Microsoft Office PowerPoint</Application>
  <PresentationFormat>Custom</PresentationFormat>
  <Paragraphs>190</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Black</vt:lpstr>
      <vt:lpstr>Calibri</vt:lpstr>
      <vt:lpstr>Georgia</vt:lpstr>
      <vt:lpstr>Times New Roman</vt:lpstr>
      <vt:lpstr>Office Theme</vt:lpstr>
      <vt:lpstr>PowerPoint Presentation</vt:lpstr>
      <vt:lpstr>PowerPoint Presentation</vt:lpstr>
      <vt:lpstr>PowerPoint Presentation</vt:lpstr>
      <vt:lpstr>PowerPoint Presentation</vt:lpstr>
      <vt:lpstr>PowerPoint Presentation</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WCPSS</dc:creator>
  <cp:lastModifiedBy>egutscher</cp:lastModifiedBy>
  <cp:revision>8</cp:revision>
  <dcterms:created xsi:type="dcterms:W3CDTF">2013-08-20T17:16:21Z</dcterms:created>
  <dcterms:modified xsi:type="dcterms:W3CDTF">2015-09-09T11:18:09Z</dcterms:modified>
</cp:coreProperties>
</file>